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256" r:id="rId2"/>
    <p:sldId id="257" r:id="rId3"/>
    <p:sldId id="258" r:id="rId4"/>
    <p:sldId id="259" r:id="rId5"/>
    <p:sldId id="260" r:id="rId6"/>
    <p:sldId id="262" r:id="rId7"/>
    <p:sldId id="261" r:id="rId8"/>
    <p:sldId id="263" r:id="rId9"/>
    <p:sldId id="264" r:id="rId10"/>
    <p:sldId id="285" r:id="rId11"/>
    <p:sldId id="286" r:id="rId12"/>
    <p:sldId id="266" r:id="rId13"/>
    <p:sldId id="267" r:id="rId14"/>
    <p:sldId id="268" r:id="rId15"/>
    <p:sldId id="271" r:id="rId16"/>
    <p:sldId id="270" r:id="rId17"/>
    <p:sldId id="269" r:id="rId18"/>
    <p:sldId id="272" r:id="rId19"/>
    <p:sldId id="273" r:id="rId20"/>
    <p:sldId id="274" r:id="rId21"/>
    <p:sldId id="276" r:id="rId22"/>
    <p:sldId id="277" r:id="rId23"/>
    <p:sldId id="278" r:id="rId24"/>
    <p:sldId id="275" r:id="rId25"/>
    <p:sldId id="279" r:id="rId26"/>
    <p:sldId id="280" r:id="rId27"/>
    <p:sldId id="281" r:id="rId28"/>
    <p:sldId id="284" r:id="rId29"/>
    <p:sldId id="283"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2" d="100"/>
          <a:sy n="62" d="100"/>
        </p:scale>
        <p:origin x="828"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988F05-E187-4233-AD67-60E2FC873800}" type="datetimeFigureOut">
              <a:rPr lang="en-US" smtClean="0"/>
              <a:t>3/23/2022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FA8B1E-41D7-4EA0-83C5-D4410C3D3D82}" type="slidenum">
              <a:rPr lang="en-US" smtClean="0"/>
              <a:t>‹#›</a:t>
            </a:fld>
            <a:endParaRPr lang="en-US"/>
          </a:p>
        </p:txBody>
      </p:sp>
    </p:spTree>
    <p:extLst>
      <p:ext uri="{BB962C8B-B14F-4D97-AF65-F5344CB8AC3E}">
        <p14:creationId xmlns:p14="http://schemas.microsoft.com/office/powerpoint/2010/main" val="3767245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about preparing for an on-air shift. It’s a never-ending process, like sales.</a:t>
            </a:r>
          </a:p>
        </p:txBody>
      </p:sp>
      <p:sp>
        <p:nvSpPr>
          <p:cNvPr id="4" name="Slide Number Placeholder 3"/>
          <p:cNvSpPr>
            <a:spLocks noGrp="1"/>
          </p:cNvSpPr>
          <p:nvPr>
            <p:ph type="sldNum" sz="quarter" idx="5"/>
          </p:nvPr>
        </p:nvSpPr>
        <p:spPr/>
        <p:txBody>
          <a:bodyPr/>
          <a:lstStyle/>
          <a:p>
            <a:fld id="{01FA8B1E-41D7-4EA0-83C5-D4410C3D3D82}" type="slidenum">
              <a:rPr lang="en-US" smtClean="0"/>
              <a:t>7</a:t>
            </a:fld>
            <a:endParaRPr lang="en-US"/>
          </a:p>
        </p:txBody>
      </p:sp>
    </p:spTree>
    <p:extLst>
      <p:ext uri="{BB962C8B-B14F-4D97-AF65-F5344CB8AC3E}">
        <p14:creationId xmlns:p14="http://schemas.microsoft.com/office/powerpoint/2010/main" val="40113302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about preparing for an on-air shift. It’s a never-ending process, like sales.</a:t>
            </a:r>
          </a:p>
        </p:txBody>
      </p:sp>
      <p:sp>
        <p:nvSpPr>
          <p:cNvPr id="4" name="Slide Number Placeholder 3"/>
          <p:cNvSpPr>
            <a:spLocks noGrp="1"/>
          </p:cNvSpPr>
          <p:nvPr>
            <p:ph type="sldNum" sz="quarter" idx="5"/>
          </p:nvPr>
        </p:nvSpPr>
        <p:spPr/>
        <p:txBody>
          <a:bodyPr/>
          <a:lstStyle/>
          <a:p>
            <a:fld id="{01FA8B1E-41D7-4EA0-83C5-D4410C3D3D82}" type="slidenum">
              <a:rPr lang="en-US" smtClean="0"/>
              <a:t>8</a:t>
            </a:fld>
            <a:endParaRPr lang="en-US"/>
          </a:p>
        </p:txBody>
      </p:sp>
    </p:spTree>
    <p:extLst>
      <p:ext uri="{BB962C8B-B14F-4D97-AF65-F5344CB8AC3E}">
        <p14:creationId xmlns:p14="http://schemas.microsoft.com/office/powerpoint/2010/main" val="6767490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about preparing for an on-air shift. It’s a never-ending process, like sales.</a:t>
            </a:r>
          </a:p>
        </p:txBody>
      </p:sp>
      <p:sp>
        <p:nvSpPr>
          <p:cNvPr id="4" name="Slide Number Placeholder 3"/>
          <p:cNvSpPr>
            <a:spLocks noGrp="1"/>
          </p:cNvSpPr>
          <p:nvPr>
            <p:ph type="sldNum" sz="quarter" idx="5"/>
          </p:nvPr>
        </p:nvSpPr>
        <p:spPr/>
        <p:txBody>
          <a:bodyPr/>
          <a:lstStyle/>
          <a:p>
            <a:fld id="{01FA8B1E-41D7-4EA0-83C5-D4410C3D3D82}" type="slidenum">
              <a:rPr lang="en-US" smtClean="0"/>
              <a:t>9</a:t>
            </a:fld>
            <a:endParaRPr lang="en-US"/>
          </a:p>
        </p:txBody>
      </p:sp>
    </p:spTree>
    <p:extLst>
      <p:ext uri="{BB962C8B-B14F-4D97-AF65-F5344CB8AC3E}">
        <p14:creationId xmlns:p14="http://schemas.microsoft.com/office/powerpoint/2010/main" val="1291170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E28C00A-84CA-475B-A409-F8EC666B9F68}" type="datetimeFigureOut">
              <a:rPr lang="en-US" smtClean="0"/>
              <a:t>3/23/2022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864EFF-69A5-4074-BCCE-A1EECEF8CB8B}" type="slidenum">
              <a:rPr lang="en-US" smtClean="0"/>
              <a:t>‹#›</a:t>
            </a:fld>
            <a:endParaRPr lang="en-US"/>
          </a:p>
        </p:txBody>
      </p:sp>
    </p:spTree>
    <p:extLst>
      <p:ext uri="{BB962C8B-B14F-4D97-AF65-F5344CB8AC3E}">
        <p14:creationId xmlns:p14="http://schemas.microsoft.com/office/powerpoint/2010/main" val="764564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E28C00A-84CA-475B-A409-F8EC666B9F68}" type="datetimeFigureOut">
              <a:rPr lang="en-US" smtClean="0"/>
              <a:t>3/23/2022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864EFF-69A5-4074-BCCE-A1EECEF8CB8B}" type="slidenum">
              <a:rPr lang="en-US" smtClean="0"/>
              <a:t>‹#›</a:t>
            </a:fld>
            <a:endParaRPr lang="en-US"/>
          </a:p>
        </p:txBody>
      </p:sp>
    </p:spTree>
    <p:extLst>
      <p:ext uri="{BB962C8B-B14F-4D97-AF65-F5344CB8AC3E}">
        <p14:creationId xmlns:p14="http://schemas.microsoft.com/office/powerpoint/2010/main" val="2717842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E28C00A-84CA-475B-A409-F8EC666B9F68}" type="datetimeFigureOut">
              <a:rPr lang="en-US" smtClean="0"/>
              <a:t>3/23/2022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864EFF-69A5-4074-BCCE-A1EECEF8CB8B}"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8581921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E28C00A-84CA-475B-A409-F8EC666B9F68}" type="datetimeFigureOut">
              <a:rPr lang="en-US" smtClean="0"/>
              <a:t>3/23/2022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864EFF-69A5-4074-BCCE-A1EECEF8CB8B}" type="slidenum">
              <a:rPr lang="en-US" smtClean="0"/>
              <a:t>‹#›</a:t>
            </a:fld>
            <a:endParaRPr lang="en-US"/>
          </a:p>
        </p:txBody>
      </p:sp>
    </p:spTree>
    <p:extLst>
      <p:ext uri="{BB962C8B-B14F-4D97-AF65-F5344CB8AC3E}">
        <p14:creationId xmlns:p14="http://schemas.microsoft.com/office/powerpoint/2010/main" val="38422316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E28C00A-84CA-475B-A409-F8EC666B9F68}" type="datetimeFigureOut">
              <a:rPr lang="en-US" smtClean="0"/>
              <a:t>3/23/2022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864EFF-69A5-4074-BCCE-A1EECEF8CB8B}"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30321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E28C00A-84CA-475B-A409-F8EC666B9F68}" type="datetimeFigureOut">
              <a:rPr lang="en-US" smtClean="0"/>
              <a:t>3/23/2022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864EFF-69A5-4074-BCCE-A1EECEF8CB8B}" type="slidenum">
              <a:rPr lang="en-US" smtClean="0"/>
              <a:t>‹#›</a:t>
            </a:fld>
            <a:endParaRPr lang="en-US"/>
          </a:p>
        </p:txBody>
      </p:sp>
    </p:spTree>
    <p:extLst>
      <p:ext uri="{BB962C8B-B14F-4D97-AF65-F5344CB8AC3E}">
        <p14:creationId xmlns:p14="http://schemas.microsoft.com/office/powerpoint/2010/main" val="18854478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28C00A-84CA-475B-A409-F8EC666B9F68}" type="datetimeFigureOut">
              <a:rPr lang="en-US" smtClean="0"/>
              <a:t>3/23/2022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864EFF-69A5-4074-BCCE-A1EECEF8CB8B}" type="slidenum">
              <a:rPr lang="en-US" smtClean="0"/>
              <a:t>‹#›</a:t>
            </a:fld>
            <a:endParaRPr lang="en-US"/>
          </a:p>
        </p:txBody>
      </p:sp>
    </p:spTree>
    <p:extLst>
      <p:ext uri="{BB962C8B-B14F-4D97-AF65-F5344CB8AC3E}">
        <p14:creationId xmlns:p14="http://schemas.microsoft.com/office/powerpoint/2010/main" val="39059395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28C00A-84CA-475B-A409-F8EC666B9F68}" type="datetimeFigureOut">
              <a:rPr lang="en-US" smtClean="0"/>
              <a:t>3/23/2022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864EFF-69A5-4074-BCCE-A1EECEF8CB8B}" type="slidenum">
              <a:rPr lang="en-US" smtClean="0"/>
              <a:t>‹#›</a:t>
            </a:fld>
            <a:endParaRPr lang="en-US"/>
          </a:p>
        </p:txBody>
      </p:sp>
    </p:spTree>
    <p:extLst>
      <p:ext uri="{BB962C8B-B14F-4D97-AF65-F5344CB8AC3E}">
        <p14:creationId xmlns:p14="http://schemas.microsoft.com/office/powerpoint/2010/main" val="4187401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28C00A-84CA-475B-A409-F8EC666B9F68}" type="datetimeFigureOut">
              <a:rPr lang="en-US" smtClean="0"/>
              <a:t>3/23/2022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864EFF-69A5-4074-BCCE-A1EECEF8CB8B}" type="slidenum">
              <a:rPr lang="en-US" smtClean="0"/>
              <a:t>‹#›</a:t>
            </a:fld>
            <a:endParaRPr lang="en-US"/>
          </a:p>
        </p:txBody>
      </p:sp>
    </p:spTree>
    <p:extLst>
      <p:ext uri="{BB962C8B-B14F-4D97-AF65-F5344CB8AC3E}">
        <p14:creationId xmlns:p14="http://schemas.microsoft.com/office/powerpoint/2010/main" val="2601019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E28C00A-84CA-475B-A409-F8EC666B9F68}" type="datetimeFigureOut">
              <a:rPr lang="en-US" smtClean="0"/>
              <a:t>3/23/2022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864EFF-69A5-4074-BCCE-A1EECEF8CB8B}" type="slidenum">
              <a:rPr lang="en-US" smtClean="0"/>
              <a:t>‹#›</a:t>
            </a:fld>
            <a:endParaRPr lang="en-US"/>
          </a:p>
        </p:txBody>
      </p:sp>
    </p:spTree>
    <p:extLst>
      <p:ext uri="{BB962C8B-B14F-4D97-AF65-F5344CB8AC3E}">
        <p14:creationId xmlns:p14="http://schemas.microsoft.com/office/powerpoint/2010/main" val="37969741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E28C00A-84CA-475B-A409-F8EC666B9F68}" type="datetimeFigureOut">
              <a:rPr lang="en-US" smtClean="0"/>
              <a:t>3/23/2022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864EFF-69A5-4074-BCCE-A1EECEF8CB8B}" type="slidenum">
              <a:rPr lang="en-US" smtClean="0"/>
              <a:t>‹#›</a:t>
            </a:fld>
            <a:endParaRPr lang="en-US"/>
          </a:p>
        </p:txBody>
      </p:sp>
    </p:spTree>
    <p:extLst>
      <p:ext uri="{BB962C8B-B14F-4D97-AF65-F5344CB8AC3E}">
        <p14:creationId xmlns:p14="http://schemas.microsoft.com/office/powerpoint/2010/main" val="3266865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E28C00A-84CA-475B-A409-F8EC666B9F68}" type="datetimeFigureOut">
              <a:rPr lang="en-US" smtClean="0"/>
              <a:t>3/23/2022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864EFF-69A5-4074-BCCE-A1EECEF8CB8B}" type="slidenum">
              <a:rPr lang="en-US" smtClean="0"/>
              <a:t>‹#›</a:t>
            </a:fld>
            <a:endParaRPr lang="en-US"/>
          </a:p>
        </p:txBody>
      </p:sp>
    </p:spTree>
    <p:extLst>
      <p:ext uri="{BB962C8B-B14F-4D97-AF65-F5344CB8AC3E}">
        <p14:creationId xmlns:p14="http://schemas.microsoft.com/office/powerpoint/2010/main" val="3935604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E28C00A-84CA-475B-A409-F8EC666B9F68}" type="datetimeFigureOut">
              <a:rPr lang="en-US" smtClean="0"/>
              <a:t>3/23/2022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864EFF-69A5-4074-BCCE-A1EECEF8CB8B}" type="slidenum">
              <a:rPr lang="en-US" smtClean="0"/>
              <a:t>‹#›</a:t>
            </a:fld>
            <a:endParaRPr lang="en-US"/>
          </a:p>
        </p:txBody>
      </p:sp>
    </p:spTree>
    <p:extLst>
      <p:ext uri="{BB962C8B-B14F-4D97-AF65-F5344CB8AC3E}">
        <p14:creationId xmlns:p14="http://schemas.microsoft.com/office/powerpoint/2010/main" val="1148072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28C00A-84CA-475B-A409-F8EC666B9F68}" type="datetimeFigureOut">
              <a:rPr lang="en-US" smtClean="0"/>
              <a:t>3/23/2022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864EFF-69A5-4074-BCCE-A1EECEF8CB8B}" type="slidenum">
              <a:rPr lang="en-US" smtClean="0"/>
              <a:t>‹#›</a:t>
            </a:fld>
            <a:endParaRPr lang="en-US"/>
          </a:p>
        </p:txBody>
      </p:sp>
    </p:spTree>
    <p:extLst>
      <p:ext uri="{BB962C8B-B14F-4D97-AF65-F5344CB8AC3E}">
        <p14:creationId xmlns:p14="http://schemas.microsoft.com/office/powerpoint/2010/main" val="2686408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E28C00A-84CA-475B-A409-F8EC666B9F68}" type="datetimeFigureOut">
              <a:rPr lang="en-US" smtClean="0"/>
              <a:t>3/23/2022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864EFF-69A5-4074-BCCE-A1EECEF8CB8B}" type="slidenum">
              <a:rPr lang="en-US" smtClean="0"/>
              <a:t>‹#›</a:t>
            </a:fld>
            <a:endParaRPr lang="en-US"/>
          </a:p>
        </p:txBody>
      </p:sp>
    </p:spTree>
    <p:extLst>
      <p:ext uri="{BB962C8B-B14F-4D97-AF65-F5344CB8AC3E}">
        <p14:creationId xmlns:p14="http://schemas.microsoft.com/office/powerpoint/2010/main" val="2237277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28C00A-84CA-475B-A409-F8EC666B9F68}" type="datetimeFigureOut">
              <a:rPr lang="en-US" smtClean="0"/>
              <a:t>3/23/2022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864EFF-69A5-4074-BCCE-A1EECEF8CB8B}" type="slidenum">
              <a:rPr lang="en-US" smtClean="0"/>
              <a:t>‹#›</a:t>
            </a:fld>
            <a:endParaRPr lang="en-US"/>
          </a:p>
        </p:txBody>
      </p:sp>
    </p:spTree>
    <p:extLst>
      <p:ext uri="{BB962C8B-B14F-4D97-AF65-F5344CB8AC3E}">
        <p14:creationId xmlns:p14="http://schemas.microsoft.com/office/powerpoint/2010/main" val="1147101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E28C00A-84CA-475B-A409-F8EC666B9F68}" type="datetimeFigureOut">
              <a:rPr lang="en-US" smtClean="0"/>
              <a:t>3/23/2022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8864EFF-69A5-4074-BCCE-A1EECEF8CB8B}" type="slidenum">
              <a:rPr lang="en-US" smtClean="0"/>
              <a:t>‹#›</a:t>
            </a:fld>
            <a:endParaRPr lang="en-US"/>
          </a:p>
        </p:txBody>
      </p:sp>
    </p:spTree>
    <p:extLst>
      <p:ext uri="{BB962C8B-B14F-4D97-AF65-F5344CB8AC3E}">
        <p14:creationId xmlns:p14="http://schemas.microsoft.com/office/powerpoint/2010/main" val="20208085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beverlyjames33@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hyperlink" Target="mailto:Beverlyjames33@gmail.com"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9285E-AE7A-4458-B6E7-FB4CC2FFFC26}"/>
              </a:ext>
            </a:extLst>
          </p:cNvPr>
          <p:cNvSpPr>
            <a:spLocks noGrp="1"/>
          </p:cNvSpPr>
          <p:nvPr>
            <p:ph type="ctrTitle"/>
          </p:nvPr>
        </p:nvSpPr>
        <p:spPr>
          <a:xfrm>
            <a:off x="1507067" y="1943061"/>
            <a:ext cx="7766936" cy="1646302"/>
          </a:xfrm>
        </p:spPr>
        <p:txBody>
          <a:bodyPr/>
          <a:lstStyle/>
          <a:p>
            <a:pPr algn="ctr"/>
            <a:r>
              <a:rPr lang="en-US" dirty="0"/>
              <a:t>Desert Soul Media</a:t>
            </a:r>
            <a:br>
              <a:rPr lang="en-US" dirty="0"/>
            </a:br>
            <a:r>
              <a:rPr lang="en-US" sz="3600" dirty="0"/>
              <a:t>KRDP/Radio Phoenix</a:t>
            </a:r>
          </a:p>
        </p:txBody>
      </p:sp>
      <p:sp>
        <p:nvSpPr>
          <p:cNvPr id="3" name="Subtitle 2">
            <a:extLst>
              <a:ext uri="{FF2B5EF4-FFF2-40B4-BE49-F238E27FC236}">
                <a16:creationId xmlns:a16="http://schemas.microsoft.com/office/drawing/2014/main" id="{779D544A-8D4D-43DA-8CCE-DE7FDB195825}"/>
              </a:ext>
            </a:extLst>
          </p:cNvPr>
          <p:cNvSpPr>
            <a:spLocks noGrp="1"/>
          </p:cNvSpPr>
          <p:nvPr>
            <p:ph type="subTitle" idx="1"/>
          </p:nvPr>
        </p:nvSpPr>
        <p:spPr>
          <a:xfrm>
            <a:off x="1507067" y="4344300"/>
            <a:ext cx="7766936" cy="1939769"/>
          </a:xfrm>
        </p:spPr>
        <p:txBody>
          <a:bodyPr>
            <a:normAutofit lnSpcReduction="10000"/>
          </a:bodyPr>
          <a:lstStyle/>
          <a:p>
            <a:pPr algn="ctr"/>
            <a:r>
              <a:rPr lang="en-US" dirty="0"/>
              <a:t>  Underwriting Sales Training</a:t>
            </a:r>
          </a:p>
          <a:p>
            <a:pPr algn="ctr"/>
            <a:endParaRPr lang="en-US" dirty="0"/>
          </a:p>
          <a:p>
            <a:pPr algn="ctr"/>
            <a:r>
              <a:rPr lang="en-US" dirty="0"/>
              <a:t>Beverly James</a:t>
            </a:r>
          </a:p>
          <a:p>
            <a:pPr algn="ctr"/>
            <a:r>
              <a:rPr lang="en-US" dirty="0">
                <a:hlinkClick r:id="rId2"/>
              </a:rPr>
              <a:t>beverlyjames33@gmail.com</a:t>
            </a:r>
            <a:endParaRPr lang="en-US" dirty="0"/>
          </a:p>
          <a:p>
            <a:pPr algn="ctr"/>
            <a:r>
              <a:rPr lang="en-US" dirty="0"/>
              <a:t>206-660-1447 </a:t>
            </a:r>
          </a:p>
        </p:txBody>
      </p:sp>
    </p:spTree>
    <p:extLst>
      <p:ext uri="{BB962C8B-B14F-4D97-AF65-F5344CB8AC3E}">
        <p14:creationId xmlns:p14="http://schemas.microsoft.com/office/powerpoint/2010/main" val="34735760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1883D-6ABA-44A9-9933-943F5859B96B}"/>
              </a:ext>
            </a:extLst>
          </p:cNvPr>
          <p:cNvSpPr>
            <a:spLocks noGrp="1"/>
          </p:cNvSpPr>
          <p:nvPr>
            <p:ph type="title"/>
          </p:nvPr>
        </p:nvSpPr>
        <p:spPr/>
        <p:txBody>
          <a:bodyPr/>
          <a:lstStyle/>
          <a:p>
            <a:r>
              <a:rPr lang="en-US" dirty="0"/>
              <a:t>Prospects</a:t>
            </a:r>
          </a:p>
        </p:txBody>
      </p:sp>
      <p:sp>
        <p:nvSpPr>
          <p:cNvPr id="3" name="Content Placeholder 2">
            <a:extLst>
              <a:ext uri="{FF2B5EF4-FFF2-40B4-BE49-F238E27FC236}">
                <a16:creationId xmlns:a16="http://schemas.microsoft.com/office/drawing/2014/main" id="{50447AF5-3C49-400B-8908-36490A76515C}"/>
              </a:ext>
            </a:extLst>
          </p:cNvPr>
          <p:cNvSpPr>
            <a:spLocks noGrp="1"/>
          </p:cNvSpPr>
          <p:nvPr>
            <p:ph idx="1"/>
          </p:nvPr>
        </p:nvSpPr>
        <p:spPr>
          <a:xfrm>
            <a:off x="677334" y="1564688"/>
            <a:ext cx="8596668" cy="5051869"/>
          </a:xfrm>
        </p:spPr>
        <p:txBody>
          <a:bodyPr>
            <a:normAutofit fontScale="77500" lnSpcReduction="20000"/>
          </a:bodyPr>
          <a:lstStyle/>
          <a:p>
            <a:pPr marL="0" indent="0">
              <a:buNone/>
            </a:pPr>
            <a:r>
              <a:rPr lang="en-US" sz="2300" b="1" dirty="0"/>
              <a:t>Current sponsors</a:t>
            </a:r>
          </a:p>
          <a:p>
            <a:r>
              <a:rPr lang="en-US" sz="2300" dirty="0"/>
              <a:t>Native Health</a:t>
            </a:r>
          </a:p>
          <a:p>
            <a:r>
              <a:rPr lang="en-US" sz="2300" dirty="0"/>
              <a:t>Gifts anon- for people in recovery-resources</a:t>
            </a:r>
          </a:p>
          <a:p>
            <a:r>
              <a:rPr lang="en-US" sz="2300" dirty="0"/>
              <a:t>ARG Cultivators – business consultants for black owned businesses</a:t>
            </a:r>
          </a:p>
          <a:p>
            <a:r>
              <a:rPr lang="en-US" sz="2300" dirty="0"/>
              <a:t>West side blues and jazz</a:t>
            </a:r>
          </a:p>
          <a:p>
            <a:endParaRPr lang="en-US" sz="2300" dirty="0"/>
          </a:p>
          <a:p>
            <a:pPr marL="0" indent="0">
              <a:buNone/>
            </a:pPr>
            <a:r>
              <a:rPr lang="en-US" sz="2300" b="1" dirty="0"/>
              <a:t>Good prospects: </a:t>
            </a:r>
          </a:p>
          <a:p>
            <a:r>
              <a:rPr lang="en-US" sz="2300" dirty="0"/>
              <a:t>All small businesses community based</a:t>
            </a:r>
          </a:p>
          <a:p>
            <a:r>
              <a:rPr lang="en-US" sz="2300" dirty="0"/>
              <a:t>Look at past sponsors- grant funders for non-profits</a:t>
            </a:r>
          </a:p>
          <a:p>
            <a:r>
              <a:rPr lang="en-US" sz="2300" dirty="0"/>
              <a:t>Community service organizations</a:t>
            </a:r>
          </a:p>
          <a:p>
            <a:r>
              <a:rPr lang="en-US" sz="2300" dirty="0"/>
              <a:t>Health care providers- Aqueelah would be a specialist</a:t>
            </a:r>
          </a:p>
          <a:p>
            <a:r>
              <a:rPr lang="en-US" sz="2300" dirty="0"/>
              <a:t>Education- Althea</a:t>
            </a:r>
          </a:p>
          <a:p>
            <a:r>
              <a:rPr lang="en-US" sz="2300" dirty="0"/>
              <a:t>Hospitality Industry- hotels</a:t>
            </a:r>
          </a:p>
          <a:p>
            <a:r>
              <a:rPr lang="en-US" sz="2300" dirty="0"/>
              <a:t>Entertainment venues- Leah would be good on this</a:t>
            </a:r>
          </a:p>
          <a:p>
            <a:endParaRPr lang="en-US" dirty="0"/>
          </a:p>
          <a:p>
            <a:endParaRPr lang="en-US" dirty="0"/>
          </a:p>
          <a:p>
            <a:endParaRPr lang="en-US" dirty="0"/>
          </a:p>
        </p:txBody>
      </p:sp>
    </p:spTree>
    <p:extLst>
      <p:ext uri="{BB962C8B-B14F-4D97-AF65-F5344CB8AC3E}">
        <p14:creationId xmlns:p14="http://schemas.microsoft.com/office/powerpoint/2010/main" val="9684864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1883D-6ABA-44A9-9933-943F5859B96B}"/>
              </a:ext>
            </a:extLst>
          </p:cNvPr>
          <p:cNvSpPr>
            <a:spLocks noGrp="1"/>
          </p:cNvSpPr>
          <p:nvPr>
            <p:ph type="title"/>
          </p:nvPr>
        </p:nvSpPr>
        <p:spPr/>
        <p:txBody>
          <a:bodyPr/>
          <a:lstStyle/>
          <a:p>
            <a:r>
              <a:rPr lang="en-US" dirty="0"/>
              <a:t>Prospects</a:t>
            </a:r>
          </a:p>
        </p:txBody>
      </p:sp>
      <p:sp>
        <p:nvSpPr>
          <p:cNvPr id="3" name="Content Placeholder 2">
            <a:extLst>
              <a:ext uri="{FF2B5EF4-FFF2-40B4-BE49-F238E27FC236}">
                <a16:creationId xmlns:a16="http://schemas.microsoft.com/office/drawing/2014/main" id="{50447AF5-3C49-400B-8908-36490A76515C}"/>
              </a:ext>
            </a:extLst>
          </p:cNvPr>
          <p:cNvSpPr>
            <a:spLocks noGrp="1"/>
          </p:cNvSpPr>
          <p:nvPr>
            <p:ph idx="1"/>
          </p:nvPr>
        </p:nvSpPr>
        <p:spPr>
          <a:xfrm>
            <a:off x="677334" y="1564688"/>
            <a:ext cx="8596668" cy="5051869"/>
          </a:xfrm>
        </p:spPr>
        <p:txBody>
          <a:bodyPr>
            <a:normAutofit lnSpcReduction="10000"/>
          </a:bodyPr>
          <a:lstStyle/>
          <a:p>
            <a:r>
              <a:rPr lang="en-US" sz="1800" dirty="0"/>
              <a:t>Local businesses- Leah would like to reach out to some of these</a:t>
            </a:r>
          </a:p>
          <a:p>
            <a:r>
              <a:rPr lang="en-US" sz="1800" dirty="0"/>
              <a:t>Religious organizations- Calvin</a:t>
            </a:r>
          </a:p>
          <a:p>
            <a:r>
              <a:rPr lang="en-US" sz="1800" dirty="0"/>
              <a:t>Fashion Beauty- nails, hair, dentistry </a:t>
            </a:r>
          </a:p>
          <a:p>
            <a:r>
              <a:rPr lang="en-US" sz="1800" dirty="0"/>
              <a:t>Restaurants- Jennifer</a:t>
            </a:r>
          </a:p>
          <a:p>
            <a:r>
              <a:rPr lang="en-US" dirty="0"/>
              <a:t>Travel agencies- Jennifer</a:t>
            </a:r>
          </a:p>
          <a:p>
            <a:r>
              <a:rPr lang="en-US" dirty="0"/>
              <a:t>Non-profit organizations – Aqueelah</a:t>
            </a:r>
          </a:p>
          <a:p>
            <a:r>
              <a:rPr lang="en-US" dirty="0"/>
              <a:t>Cultural-specific organizations- immigrant groups- Fabrice</a:t>
            </a:r>
          </a:p>
          <a:p>
            <a:r>
              <a:rPr lang="en-US" dirty="0"/>
              <a:t>Credit Unions/banks</a:t>
            </a:r>
          </a:p>
          <a:p>
            <a:r>
              <a:rPr lang="en-US" dirty="0"/>
              <a:t>Soccer clubs</a:t>
            </a:r>
          </a:p>
          <a:p>
            <a:r>
              <a:rPr lang="en-US" dirty="0"/>
              <a:t>Super bowl coming next year </a:t>
            </a:r>
          </a:p>
          <a:p>
            <a:r>
              <a:rPr lang="en-US" dirty="0"/>
              <a:t>Local First stores</a:t>
            </a:r>
          </a:p>
          <a:p>
            <a:r>
              <a:rPr lang="en-US" dirty="0"/>
              <a:t>Black newspaper- look for leads</a:t>
            </a:r>
          </a:p>
          <a:p>
            <a:r>
              <a:rPr lang="en-US" dirty="0"/>
              <a:t>PHX</a:t>
            </a:r>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0687799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AB181-17AB-492B-9ED9-2D03278E9716}"/>
              </a:ext>
            </a:extLst>
          </p:cNvPr>
          <p:cNvSpPr>
            <a:spLocks noGrp="1"/>
          </p:cNvSpPr>
          <p:nvPr>
            <p:ph type="title"/>
          </p:nvPr>
        </p:nvSpPr>
        <p:spPr>
          <a:xfrm>
            <a:off x="882866" y="609600"/>
            <a:ext cx="10752663" cy="1099457"/>
          </a:xfrm>
        </p:spPr>
        <p:txBody>
          <a:bodyPr vert="horz" lIns="91440" tIns="45720" rIns="91440" bIns="45720" rtlCol="0" anchor="t">
            <a:noAutofit/>
          </a:bodyPr>
          <a:lstStyle/>
          <a:p>
            <a:r>
              <a:rPr lang="en-US" sz="4400" b="1" dirty="0"/>
              <a:t>Six Levers of Influence-</a:t>
            </a:r>
            <a:br>
              <a:rPr lang="en-US" b="1" dirty="0"/>
            </a:br>
            <a:r>
              <a:rPr lang="en-US" b="1" dirty="0"/>
              <a:t>		convincing others to say yes.</a:t>
            </a:r>
            <a:br>
              <a:rPr lang="en-US" dirty="0"/>
            </a:br>
            <a:br>
              <a:rPr lang="en-US" dirty="0"/>
            </a:br>
            <a:endParaRPr lang="en-US" dirty="0"/>
          </a:p>
        </p:txBody>
      </p:sp>
      <p:sp>
        <p:nvSpPr>
          <p:cNvPr id="4" name="TextBox 3">
            <a:extLst>
              <a:ext uri="{FF2B5EF4-FFF2-40B4-BE49-F238E27FC236}">
                <a16:creationId xmlns:a16="http://schemas.microsoft.com/office/drawing/2014/main" id="{DDFDA928-B81F-42DC-A809-6DB13F2C0844}"/>
              </a:ext>
            </a:extLst>
          </p:cNvPr>
          <p:cNvSpPr txBox="1"/>
          <p:nvPr/>
        </p:nvSpPr>
        <p:spPr>
          <a:xfrm>
            <a:off x="554805" y="2098862"/>
            <a:ext cx="8764832" cy="4031873"/>
          </a:xfrm>
          <a:prstGeom prst="rect">
            <a:avLst/>
          </a:prstGeom>
          <a:noFill/>
        </p:spPr>
        <p:txBody>
          <a:bodyPr wrap="square" rtlCol="0">
            <a:spAutoFit/>
          </a:bodyPr>
          <a:lstStyle/>
          <a:p>
            <a:r>
              <a:rPr lang="en-US" sz="2000" dirty="0">
                <a:solidFill>
                  <a:schemeClr val="tx1">
                    <a:lumMod val="50000"/>
                    <a:lumOff val="50000"/>
                  </a:schemeClr>
                </a:solidFill>
              </a:rPr>
              <a:t>The Six Levers of Influence were created by Robert Cialdini, Regents' Professor Emeritus of Psychology and Marketing at Arizona State University. He published them in his respected 1984 book "Influence: The Psychology of Persuasion.“</a:t>
            </a:r>
          </a:p>
          <a:p>
            <a:endParaRPr lang="en-US" sz="2000" dirty="0">
              <a:solidFill>
                <a:schemeClr val="tx1">
                  <a:lumMod val="50000"/>
                  <a:lumOff val="50000"/>
                </a:schemeClr>
              </a:solidFill>
            </a:endParaRPr>
          </a:p>
          <a:p>
            <a:pPr marL="742950" lvl="1" indent="-285750">
              <a:buFont typeface="Arial" panose="020B0604020202020204" pitchFamily="34" charset="0"/>
              <a:buChar char="•"/>
            </a:pPr>
            <a:r>
              <a:rPr lang="en-US" sz="2000" dirty="0">
                <a:solidFill>
                  <a:schemeClr val="tx1">
                    <a:lumMod val="50000"/>
                    <a:lumOff val="50000"/>
                  </a:schemeClr>
                </a:solidFill>
              </a:rPr>
              <a:t>Reciprocity</a:t>
            </a:r>
          </a:p>
          <a:p>
            <a:pPr marL="742950" lvl="1" indent="-285750">
              <a:buFont typeface="Arial" panose="020B0604020202020204" pitchFamily="34" charset="0"/>
              <a:buChar char="•"/>
            </a:pPr>
            <a:r>
              <a:rPr lang="en-US" sz="2000" dirty="0">
                <a:solidFill>
                  <a:schemeClr val="tx1">
                    <a:lumMod val="50000"/>
                    <a:lumOff val="50000"/>
                  </a:schemeClr>
                </a:solidFill>
              </a:rPr>
              <a:t>Commitment and Consistency</a:t>
            </a:r>
          </a:p>
          <a:p>
            <a:pPr marL="742950" lvl="1" indent="-285750">
              <a:buFont typeface="Arial" panose="020B0604020202020204" pitchFamily="34" charset="0"/>
              <a:buChar char="•"/>
            </a:pPr>
            <a:r>
              <a:rPr lang="en-US" sz="2000" dirty="0">
                <a:solidFill>
                  <a:schemeClr val="tx1">
                    <a:lumMod val="50000"/>
                    <a:lumOff val="50000"/>
                  </a:schemeClr>
                </a:solidFill>
              </a:rPr>
              <a:t>Social Proof</a:t>
            </a:r>
          </a:p>
          <a:p>
            <a:pPr marL="742950" lvl="1" indent="-285750">
              <a:buFont typeface="Arial" panose="020B0604020202020204" pitchFamily="34" charset="0"/>
              <a:buChar char="•"/>
            </a:pPr>
            <a:r>
              <a:rPr lang="en-US" sz="2000" dirty="0">
                <a:solidFill>
                  <a:schemeClr val="tx1">
                    <a:lumMod val="50000"/>
                    <a:lumOff val="50000"/>
                  </a:schemeClr>
                </a:solidFill>
              </a:rPr>
              <a:t>Liking</a:t>
            </a:r>
          </a:p>
          <a:p>
            <a:pPr marL="742950" lvl="1" indent="-285750">
              <a:buFont typeface="Arial" panose="020B0604020202020204" pitchFamily="34" charset="0"/>
              <a:buChar char="•"/>
            </a:pPr>
            <a:r>
              <a:rPr lang="en-US" sz="2000" dirty="0">
                <a:solidFill>
                  <a:schemeClr val="tx1">
                    <a:lumMod val="50000"/>
                    <a:lumOff val="50000"/>
                  </a:schemeClr>
                </a:solidFill>
              </a:rPr>
              <a:t>Authority</a:t>
            </a:r>
          </a:p>
          <a:p>
            <a:pPr marL="742950" lvl="1" indent="-285750">
              <a:buFont typeface="Arial" panose="020B0604020202020204" pitchFamily="34" charset="0"/>
              <a:buChar char="•"/>
            </a:pPr>
            <a:r>
              <a:rPr lang="en-US" sz="2000" dirty="0">
                <a:solidFill>
                  <a:schemeClr val="tx1">
                    <a:lumMod val="50000"/>
                    <a:lumOff val="50000"/>
                  </a:schemeClr>
                </a:solidFill>
              </a:rPr>
              <a:t>Scarcity</a:t>
            </a:r>
          </a:p>
          <a:p>
            <a:endParaRPr lang="en-US" dirty="0"/>
          </a:p>
          <a:p>
            <a:endParaRPr lang="en-US" dirty="0"/>
          </a:p>
        </p:txBody>
      </p:sp>
    </p:spTree>
    <p:extLst>
      <p:ext uri="{BB962C8B-B14F-4D97-AF65-F5344CB8AC3E}">
        <p14:creationId xmlns:p14="http://schemas.microsoft.com/office/powerpoint/2010/main" val="14208908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AB181-17AB-492B-9ED9-2D03278E9716}"/>
              </a:ext>
            </a:extLst>
          </p:cNvPr>
          <p:cNvSpPr>
            <a:spLocks noGrp="1"/>
          </p:cNvSpPr>
          <p:nvPr>
            <p:ph type="title"/>
          </p:nvPr>
        </p:nvSpPr>
        <p:spPr>
          <a:xfrm>
            <a:off x="1286933" y="609600"/>
            <a:ext cx="10197494" cy="1099457"/>
          </a:xfrm>
        </p:spPr>
        <p:txBody>
          <a:bodyPr vert="horz" lIns="91440" tIns="45720" rIns="91440" bIns="45720" rtlCol="0" anchor="t">
            <a:normAutofit fontScale="90000"/>
          </a:bodyPr>
          <a:lstStyle/>
          <a:p>
            <a:r>
              <a:rPr lang="en-US" sz="4000" b="1" dirty="0"/>
              <a:t>Levers</a:t>
            </a:r>
            <a:br>
              <a:rPr lang="en-US" dirty="0"/>
            </a:br>
            <a:br>
              <a:rPr lang="en-US" dirty="0"/>
            </a:br>
            <a:endParaRPr lang="en-US" sz="2200" dirty="0">
              <a:solidFill>
                <a:schemeClr val="tx1">
                  <a:lumMod val="50000"/>
                  <a:lumOff val="50000"/>
                </a:schemeClr>
              </a:solidFill>
            </a:endParaRPr>
          </a:p>
        </p:txBody>
      </p:sp>
      <p:sp>
        <p:nvSpPr>
          <p:cNvPr id="3" name="TextBox 2">
            <a:extLst>
              <a:ext uri="{FF2B5EF4-FFF2-40B4-BE49-F238E27FC236}">
                <a16:creationId xmlns:a16="http://schemas.microsoft.com/office/drawing/2014/main" id="{42EEC114-76E6-4168-9A82-D6B61E70248C}"/>
              </a:ext>
            </a:extLst>
          </p:cNvPr>
          <p:cNvSpPr txBox="1"/>
          <p:nvPr/>
        </p:nvSpPr>
        <p:spPr>
          <a:xfrm>
            <a:off x="945222" y="1568741"/>
            <a:ext cx="8386104" cy="4708981"/>
          </a:xfrm>
          <a:prstGeom prst="rect">
            <a:avLst/>
          </a:prstGeom>
          <a:noFill/>
        </p:spPr>
        <p:txBody>
          <a:bodyPr wrap="square" rtlCol="0">
            <a:spAutoFit/>
          </a:bodyPr>
          <a:lstStyle/>
          <a:p>
            <a:pPr marL="285750" indent="-285750">
              <a:buFont typeface="Arial" panose="020B0604020202020204" pitchFamily="34" charset="0"/>
              <a:buChar char="•"/>
            </a:pPr>
            <a:r>
              <a:rPr lang="en-US" sz="2000" b="1" dirty="0">
                <a:solidFill>
                  <a:schemeClr val="tx1">
                    <a:lumMod val="50000"/>
                    <a:lumOff val="50000"/>
                  </a:schemeClr>
                </a:solidFill>
              </a:rPr>
              <a:t>Reciprocity</a:t>
            </a:r>
            <a:r>
              <a:rPr lang="en-US" sz="2000" dirty="0">
                <a:solidFill>
                  <a:schemeClr val="tx1">
                    <a:lumMod val="50000"/>
                    <a:lumOff val="50000"/>
                  </a:schemeClr>
                </a:solidFill>
              </a:rPr>
              <a:t>- As humans, we generally aim to return favors, pay back debts, and treat others as they treat us. This can lead us to feel obliged to others because we're uncomfortable with feeling indebted to them.</a:t>
            </a:r>
            <a:br>
              <a:rPr lang="en-US" sz="2000" dirty="0">
                <a:solidFill>
                  <a:schemeClr val="tx1">
                    <a:lumMod val="50000"/>
                    <a:lumOff val="50000"/>
                  </a:schemeClr>
                </a:solidFill>
              </a:rPr>
            </a:br>
            <a:endParaRPr lang="en-US" sz="2000" dirty="0">
              <a:solidFill>
                <a:schemeClr val="tx1">
                  <a:lumMod val="50000"/>
                  <a:lumOff val="50000"/>
                </a:schemeClr>
              </a:solidFill>
            </a:endParaRPr>
          </a:p>
          <a:p>
            <a:pPr marL="285750" indent="-285750">
              <a:buFont typeface="Arial" panose="020B0604020202020204" pitchFamily="34" charset="0"/>
              <a:buChar char="•"/>
            </a:pPr>
            <a:r>
              <a:rPr lang="en-US" sz="2000" b="1" dirty="0">
                <a:solidFill>
                  <a:schemeClr val="tx1">
                    <a:lumMod val="50000"/>
                    <a:lumOff val="50000"/>
                  </a:schemeClr>
                </a:solidFill>
              </a:rPr>
              <a:t>Commitment and Consistency- </a:t>
            </a:r>
            <a:r>
              <a:rPr lang="en-US" sz="2000" dirty="0">
                <a:solidFill>
                  <a:schemeClr val="tx1">
                    <a:lumMod val="50000"/>
                    <a:lumOff val="50000"/>
                  </a:schemeClr>
                </a:solidFill>
              </a:rPr>
              <a:t>Cialdini says that we have a deep desire to be consistent. For this reason, once we've committed to something, we're then more inclined to go through with it.</a:t>
            </a:r>
          </a:p>
          <a:p>
            <a:pPr marL="285750" indent="-285750">
              <a:buFont typeface="Arial" panose="020B0604020202020204" pitchFamily="34" charset="0"/>
              <a:buChar char="•"/>
            </a:pPr>
            <a:endParaRPr lang="en-US" sz="2000" dirty="0">
              <a:solidFill>
                <a:schemeClr val="tx1">
                  <a:lumMod val="50000"/>
                  <a:lumOff val="50000"/>
                </a:schemeClr>
              </a:solidFill>
            </a:endParaRPr>
          </a:p>
          <a:p>
            <a:pPr marL="285750" indent="-285750">
              <a:buFont typeface="Arial" panose="020B0604020202020204" pitchFamily="34" charset="0"/>
              <a:buChar char="•"/>
            </a:pPr>
            <a:r>
              <a:rPr lang="en-US" sz="2000" b="1" dirty="0">
                <a:solidFill>
                  <a:schemeClr val="tx1">
                    <a:lumMod val="50000"/>
                    <a:lumOff val="50000"/>
                  </a:schemeClr>
                </a:solidFill>
              </a:rPr>
              <a:t>Social Proof- </a:t>
            </a:r>
            <a:r>
              <a:rPr lang="en-US" sz="2000" dirty="0">
                <a:solidFill>
                  <a:schemeClr val="tx1">
                    <a:lumMod val="50000"/>
                    <a:lumOff val="50000"/>
                  </a:schemeClr>
                </a:solidFill>
              </a:rPr>
              <a:t>This principle relies on people's sense of "safety in numbers”. We're particularly susceptible to this principle when we're feeling uncertain.</a:t>
            </a:r>
          </a:p>
          <a:p>
            <a:pPr marL="285750" indent="-285750">
              <a:buFont typeface="Arial" panose="020B0604020202020204" pitchFamily="34" charset="0"/>
              <a:buChar char="•"/>
            </a:pPr>
            <a:endParaRPr lang="en-US" sz="2000" dirty="0">
              <a:solidFill>
                <a:schemeClr val="tx1">
                  <a:lumMod val="50000"/>
                  <a:lumOff val="50000"/>
                </a:schemeClr>
              </a:solidFill>
            </a:endParaRPr>
          </a:p>
          <a:p>
            <a:pPr marL="285750" indent="-285750">
              <a:buFont typeface="Arial" panose="020B0604020202020204" pitchFamily="34" charset="0"/>
              <a:buChar char="•"/>
            </a:pPr>
            <a:r>
              <a:rPr lang="en-US" sz="2000" b="1" dirty="0">
                <a:solidFill>
                  <a:schemeClr val="tx1">
                    <a:lumMod val="50000"/>
                    <a:lumOff val="50000"/>
                  </a:schemeClr>
                </a:solidFill>
              </a:rPr>
              <a:t>Liking</a:t>
            </a:r>
            <a:r>
              <a:rPr lang="en-US" sz="2000" dirty="0">
                <a:solidFill>
                  <a:schemeClr val="tx1">
                    <a:lumMod val="50000"/>
                    <a:lumOff val="50000"/>
                  </a:schemeClr>
                </a:solidFill>
              </a:rPr>
              <a:t>- People would rather do business with people they like, are like them or relate in ways that are comfortable for them.  </a:t>
            </a:r>
          </a:p>
        </p:txBody>
      </p:sp>
    </p:spTree>
    <p:extLst>
      <p:ext uri="{BB962C8B-B14F-4D97-AF65-F5344CB8AC3E}">
        <p14:creationId xmlns:p14="http://schemas.microsoft.com/office/powerpoint/2010/main" val="31112263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AB181-17AB-492B-9ED9-2D03278E9716}"/>
              </a:ext>
            </a:extLst>
          </p:cNvPr>
          <p:cNvSpPr>
            <a:spLocks noGrp="1"/>
          </p:cNvSpPr>
          <p:nvPr>
            <p:ph type="title"/>
          </p:nvPr>
        </p:nvSpPr>
        <p:spPr>
          <a:xfrm>
            <a:off x="1286933" y="609600"/>
            <a:ext cx="10197494" cy="1099457"/>
          </a:xfrm>
        </p:spPr>
        <p:txBody>
          <a:bodyPr vert="horz" lIns="91440" tIns="45720" rIns="91440" bIns="45720" rtlCol="0" anchor="t">
            <a:normAutofit fontScale="90000"/>
          </a:bodyPr>
          <a:lstStyle/>
          <a:p>
            <a:r>
              <a:rPr lang="en-US" sz="4000" b="1" dirty="0"/>
              <a:t>Levers</a:t>
            </a:r>
            <a:br>
              <a:rPr lang="en-US" dirty="0"/>
            </a:br>
            <a:br>
              <a:rPr lang="en-US" dirty="0"/>
            </a:br>
            <a:endParaRPr lang="en-US" sz="2200" dirty="0">
              <a:solidFill>
                <a:schemeClr val="tx1">
                  <a:lumMod val="50000"/>
                  <a:lumOff val="50000"/>
                </a:schemeClr>
              </a:solidFill>
            </a:endParaRPr>
          </a:p>
        </p:txBody>
      </p:sp>
      <p:sp>
        <p:nvSpPr>
          <p:cNvPr id="3" name="TextBox 2">
            <a:extLst>
              <a:ext uri="{FF2B5EF4-FFF2-40B4-BE49-F238E27FC236}">
                <a16:creationId xmlns:a16="http://schemas.microsoft.com/office/drawing/2014/main" id="{42EEC114-76E6-4168-9A82-D6B61E70248C}"/>
              </a:ext>
            </a:extLst>
          </p:cNvPr>
          <p:cNvSpPr txBox="1"/>
          <p:nvPr/>
        </p:nvSpPr>
        <p:spPr>
          <a:xfrm>
            <a:off x="1017142" y="1568741"/>
            <a:ext cx="8314184" cy="2831544"/>
          </a:xfrm>
          <a:prstGeom prst="rect">
            <a:avLst/>
          </a:prstGeom>
          <a:noFill/>
        </p:spPr>
        <p:txBody>
          <a:bodyPr wrap="square" rtlCol="0">
            <a:spAutoFit/>
          </a:bodyPr>
          <a:lstStyle/>
          <a:p>
            <a:pPr marL="285750" indent="-285750">
              <a:buFont typeface="Arial" panose="020B0604020202020204" pitchFamily="34" charset="0"/>
              <a:buChar char="•"/>
            </a:pPr>
            <a:r>
              <a:rPr lang="en-US" sz="2000" b="1" dirty="0">
                <a:solidFill>
                  <a:schemeClr val="tx1">
                    <a:lumMod val="50000"/>
                    <a:lumOff val="50000"/>
                  </a:schemeClr>
                </a:solidFill>
              </a:rPr>
              <a:t>Authority</a:t>
            </a:r>
            <a:r>
              <a:rPr lang="en-US" sz="2000" dirty="0">
                <a:solidFill>
                  <a:schemeClr val="tx1">
                    <a:lumMod val="50000"/>
                    <a:lumOff val="50000"/>
                  </a:schemeClr>
                </a:solidFill>
              </a:rPr>
              <a:t>- We feel a sense of duty or obligation to people in positions of authority. Therefore, most of us will do most things that our manager requests. Being an authority on a topic can also provide influence on others. </a:t>
            </a:r>
          </a:p>
          <a:p>
            <a:endParaRPr lang="en-US" sz="2000" dirty="0">
              <a:solidFill>
                <a:schemeClr val="tx1">
                  <a:lumMod val="50000"/>
                  <a:lumOff val="50000"/>
                </a:schemeClr>
              </a:solidFill>
            </a:endParaRPr>
          </a:p>
          <a:p>
            <a:pPr marL="285750" indent="-285750">
              <a:buFont typeface="Arial" panose="020B0604020202020204" pitchFamily="34" charset="0"/>
              <a:buChar char="•"/>
            </a:pPr>
            <a:r>
              <a:rPr lang="en-US" sz="2000" b="1" dirty="0">
                <a:solidFill>
                  <a:schemeClr val="tx1">
                    <a:lumMod val="50000"/>
                    <a:lumOff val="50000"/>
                  </a:schemeClr>
                </a:solidFill>
              </a:rPr>
              <a:t>Scarcity</a:t>
            </a:r>
            <a:r>
              <a:rPr lang="en-US" sz="2000" dirty="0">
                <a:solidFill>
                  <a:schemeClr val="tx1">
                    <a:lumMod val="50000"/>
                    <a:lumOff val="50000"/>
                  </a:schemeClr>
                </a:solidFill>
              </a:rPr>
              <a:t>- </a:t>
            </a:r>
            <a:r>
              <a:rPr lang="en-US" sz="2000" dirty="0">
                <a:solidFill>
                  <a:schemeClr val="tx1">
                    <a:lumMod val="50000"/>
                    <a:lumOff val="50000"/>
                  </a:schemeClr>
                </a:solidFill>
                <a:effectLst/>
                <a:ea typeface="Calibri" panose="020F0502020204030204" pitchFamily="34" charset="0"/>
                <a:cs typeface="Times New Roman" panose="02020603050405020304" pitchFamily="18" charset="0"/>
              </a:rPr>
              <a:t>This principle says that things are more attractive when their availability is limited, or when we stand to lose the opportunity to acquire them on favorable terms.</a:t>
            </a:r>
          </a:p>
          <a:p>
            <a:pPr marL="285750" indent="-285750">
              <a:buFont typeface="Arial" panose="020B0604020202020204" pitchFamily="34" charset="0"/>
              <a:buChar char="•"/>
            </a:pPr>
            <a:endParaRPr lang="en-US" dirty="0">
              <a:solidFill>
                <a:schemeClr val="tx1">
                  <a:lumMod val="50000"/>
                  <a:lumOff val="50000"/>
                </a:schemeClr>
              </a:solidFill>
            </a:endParaRPr>
          </a:p>
        </p:txBody>
      </p:sp>
    </p:spTree>
    <p:extLst>
      <p:ext uri="{BB962C8B-B14F-4D97-AF65-F5344CB8AC3E}">
        <p14:creationId xmlns:p14="http://schemas.microsoft.com/office/powerpoint/2010/main" val="11067210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AB181-17AB-492B-9ED9-2D03278E9716}"/>
              </a:ext>
            </a:extLst>
          </p:cNvPr>
          <p:cNvSpPr>
            <a:spLocks noGrp="1"/>
          </p:cNvSpPr>
          <p:nvPr>
            <p:ph type="title"/>
          </p:nvPr>
        </p:nvSpPr>
        <p:spPr>
          <a:xfrm>
            <a:off x="1286933" y="609600"/>
            <a:ext cx="10197494" cy="1099457"/>
          </a:xfrm>
        </p:spPr>
        <p:txBody>
          <a:bodyPr vert="horz" lIns="91440" tIns="45720" rIns="91440" bIns="45720" rtlCol="0" anchor="t">
            <a:normAutofit fontScale="90000"/>
          </a:bodyPr>
          <a:lstStyle/>
          <a:p>
            <a:r>
              <a:rPr lang="en-US" sz="4000" b="1" dirty="0"/>
              <a:t>Getting an Appointment</a:t>
            </a:r>
            <a:br>
              <a:rPr lang="en-US" dirty="0"/>
            </a:br>
            <a:br>
              <a:rPr lang="en-US" dirty="0"/>
            </a:br>
            <a:endParaRPr lang="en-US" sz="2200" dirty="0">
              <a:solidFill>
                <a:schemeClr val="tx1">
                  <a:lumMod val="50000"/>
                  <a:lumOff val="50000"/>
                </a:schemeClr>
              </a:solidFill>
            </a:endParaRPr>
          </a:p>
        </p:txBody>
      </p:sp>
      <p:sp>
        <p:nvSpPr>
          <p:cNvPr id="3" name="TextBox 2">
            <a:extLst>
              <a:ext uri="{FF2B5EF4-FFF2-40B4-BE49-F238E27FC236}">
                <a16:creationId xmlns:a16="http://schemas.microsoft.com/office/drawing/2014/main" id="{42EEC114-76E6-4168-9A82-D6B61E70248C}"/>
              </a:ext>
            </a:extLst>
          </p:cNvPr>
          <p:cNvSpPr txBox="1"/>
          <p:nvPr/>
        </p:nvSpPr>
        <p:spPr>
          <a:xfrm>
            <a:off x="1017142" y="1568741"/>
            <a:ext cx="8314184" cy="5262979"/>
          </a:xfrm>
          <a:prstGeom prst="rect">
            <a:avLst/>
          </a:prstGeom>
          <a:noFill/>
        </p:spPr>
        <p:txBody>
          <a:bodyPr wrap="square" rtlCol="0">
            <a:spAutoFit/>
          </a:bodyPr>
          <a:lstStyle/>
          <a:p>
            <a:pPr marL="285750" indent="-285750">
              <a:buFont typeface="Arial" panose="020B0604020202020204" pitchFamily="34" charset="0"/>
              <a:buChar char="•"/>
            </a:pPr>
            <a:r>
              <a:rPr lang="en-US" sz="2000" dirty="0">
                <a:solidFill>
                  <a:schemeClr val="tx1">
                    <a:lumMod val="50000"/>
                    <a:lumOff val="50000"/>
                  </a:schemeClr>
                </a:solidFill>
              </a:rPr>
              <a:t>When you first reach out to a new business your goal is to get an appointment. </a:t>
            </a:r>
          </a:p>
          <a:p>
            <a:pPr marL="285750" indent="-285750">
              <a:buFont typeface="Arial" panose="020B0604020202020204" pitchFamily="34" charset="0"/>
              <a:buChar char="•"/>
            </a:pPr>
            <a:endParaRPr lang="en-US" sz="2000" dirty="0">
              <a:solidFill>
                <a:schemeClr val="tx1">
                  <a:lumMod val="50000"/>
                  <a:lumOff val="50000"/>
                </a:schemeClr>
              </a:solidFill>
            </a:endParaRPr>
          </a:p>
          <a:p>
            <a:pPr marL="285750" indent="-285750">
              <a:buFont typeface="Arial" panose="020B0604020202020204" pitchFamily="34" charset="0"/>
              <a:buChar char="•"/>
            </a:pPr>
            <a:r>
              <a:rPr lang="en-US" sz="2000" dirty="0">
                <a:solidFill>
                  <a:schemeClr val="tx1">
                    <a:lumMod val="50000"/>
                    <a:lumOff val="50000"/>
                  </a:schemeClr>
                </a:solidFill>
              </a:rPr>
              <a:t>It takes a lot of calls and emails to get an appointment so be prepared to find multiple ways to get through the clutter.</a:t>
            </a:r>
          </a:p>
          <a:p>
            <a:pPr marL="285750" indent="-285750">
              <a:buFont typeface="Arial" panose="020B0604020202020204" pitchFamily="34" charset="0"/>
              <a:buChar char="•"/>
            </a:pPr>
            <a:endParaRPr lang="en-US" sz="2000" dirty="0">
              <a:solidFill>
                <a:schemeClr val="tx1">
                  <a:lumMod val="50000"/>
                  <a:lumOff val="50000"/>
                </a:schemeClr>
              </a:solidFill>
            </a:endParaRPr>
          </a:p>
          <a:p>
            <a:pPr marL="285750" indent="-285750">
              <a:buFont typeface="Arial" panose="020B0604020202020204" pitchFamily="34" charset="0"/>
              <a:buChar char="•"/>
            </a:pPr>
            <a:r>
              <a:rPr lang="en-US" sz="2000" dirty="0">
                <a:solidFill>
                  <a:schemeClr val="tx1">
                    <a:lumMod val="50000"/>
                    <a:lumOff val="50000"/>
                  </a:schemeClr>
                </a:solidFill>
              </a:rPr>
              <a:t>Don’t take it personally! Today it takes at least 7 or 8 attempts before you cut through the clutter. </a:t>
            </a:r>
          </a:p>
          <a:p>
            <a:pPr marL="285750" indent="-285750">
              <a:buFont typeface="Arial" panose="020B0604020202020204" pitchFamily="34" charset="0"/>
              <a:buChar char="•"/>
            </a:pPr>
            <a:endParaRPr lang="en-US" sz="2000" dirty="0">
              <a:solidFill>
                <a:schemeClr val="tx1">
                  <a:lumMod val="50000"/>
                  <a:lumOff val="50000"/>
                </a:schemeClr>
              </a:solidFill>
            </a:endParaRPr>
          </a:p>
          <a:p>
            <a:pPr marL="285750" indent="-285750">
              <a:buFont typeface="Arial" panose="020B0604020202020204" pitchFamily="34" charset="0"/>
              <a:buChar char="•"/>
            </a:pPr>
            <a:r>
              <a:rPr lang="en-US" sz="2000" dirty="0">
                <a:solidFill>
                  <a:schemeClr val="tx1">
                    <a:lumMod val="50000"/>
                    <a:lumOff val="50000"/>
                  </a:schemeClr>
                </a:solidFill>
              </a:rPr>
              <a:t>Remain professional and upbeat. </a:t>
            </a:r>
          </a:p>
          <a:p>
            <a:pPr marL="285750" indent="-285750">
              <a:buFont typeface="Arial" panose="020B0604020202020204" pitchFamily="34" charset="0"/>
              <a:buChar char="•"/>
            </a:pPr>
            <a:endParaRPr lang="en-US" sz="2000" dirty="0">
              <a:solidFill>
                <a:schemeClr val="tx1">
                  <a:lumMod val="50000"/>
                  <a:lumOff val="50000"/>
                </a:schemeClr>
              </a:solidFill>
            </a:endParaRPr>
          </a:p>
          <a:p>
            <a:pPr marL="285750" indent="-285750">
              <a:buFont typeface="Arial" panose="020B0604020202020204" pitchFamily="34" charset="0"/>
              <a:buChar char="•"/>
            </a:pPr>
            <a:r>
              <a:rPr lang="en-US" sz="2000" dirty="0">
                <a:solidFill>
                  <a:schemeClr val="tx1">
                    <a:lumMod val="50000"/>
                    <a:lumOff val="50000"/>
                  </a:schemeClr>
                </a:solidFill>
              </a:rPr>
              <a:t>Use the Levers of Influence in your communications.</a:t>
            </a:r>
          </a:p>
          <a:p>
            <a:pPr marL="285750" indent="-285750">
              <a:buFont typeface="Arial" panose="020B0604020202020204" pitchFamily="34" charset="0"/>
              <a:buChar char="•"/>
            </a:pPr>
            <a:endParaRPr lang="en-US" sz="2000" dirty="0">
              <a:solidFill>
                <a:schemeClr val="tx1">
                  <a:lumMod val="50000"/>
                  <a:lumOff val="50000"/>
                </a:schemeClr>
              </a:solidFill>
            </a:endParaRPr>
          </a:p>
          <a:p>
            <a:pPr marL="285750" indent="-285750">
              <a:buFont typeface="Arial" panose="020B0604020202020204" pitchFamily="34" charset="0"/>
              <a:buChar char="•"/>
            </a:pPr>
            <a:r>
              <a:rPr lang="en-US" sz="2000" dirty="0">
                <a:solidFill>
                  <a:schemeClr val="tx1">
                    <a:lumMod val="50000"/>
                    <a:lumOff val="50000"/>
                  </a:schemeClr>
                </a:solidFill>
              </a:rPr>
              <a:t>Look for other ways to connect- referrals, social media, board members, shared volunteer activities.</a:t>
            </a:r>
          </a:p>
          <a:p>
            <a:pPr marL="285750" indent="-285750">
              <a:buFont typeface="Arial" panose="020B0604020202020204" pitchFamily="34" charset="0"/>
              <a:buChar char="•"/>
            </a:pPr>
            <a:endParaRPr lang="en-US" dirty="0">
              <a:solidFill>
                <a:schemeClr val="tx1">
                  <a:lumMod val="50000"/>
                  <a:lumOff val="50000"/>
                </a:schemeClr>
              </a:solidFill>
            </a:endParaRPr>
          </a:p>
          <a:p>
            <a:pPr marL="285750" indent="-285750">
              <a:buFont typeface="Arial" panose="020B0604020202020204" pitchFamily="34" charset="0"/>
              <a:buChar char="•"/>
            </a:pPr>
            <a:endParaRPr lang="en-US" dirty="0">
              <a:solidFill>
                <a:schemeClr val="tx1">
                  <a:lumMod val="50000"/>
                  <a:lumOff val="50000"/>
                </a:schemeClr>
              </a:solidFill>
            </a:endParaRPr>
          </a:p>
        </p:txBody>
      </p:sp>
    </p:spTree>
    <p:extLst>
      <p:ext uri="{BB962C8B-B14F-4D97-AF65-F5344CB8AC3E}">
        <p14:creationId xmlns:p14="http://schemas.microsoft.com/office/powerpoint/2010/main" val="16858245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AB181-17AB-492B-9ED9-2D03278E9716}"/>
              </a:ext>
            </a:extLst>
          </p:cNvPr>
          <p:cNvSpPr>
            <a:spLocks noGrp="1"/>
          </p:cNvSpPr>
          <p:nvPr>
            <p:ph type="title"/>
          </p:nvPr>
        </p:nvSpPr>
        <p:spPr>
          <a:xfrm>
            <a:off x="1109609" y="609600"/>
            <a:ext cx="10374818" cy="1099457"/>
          </a:xfrm>
        </p:spPr>
        <p:txBody>
          <a:bodyPr vert="horz" lIns="91440" tIns="45720" rIns="91440" bIns="45720" rtlCol="0" anchor="t">
            <a:normAutofit fontScale="90000"/>
          </a:bodyPr>
          <a:lstStyle/>
          <a:p>
            <a:r>
              <a:rPr lang="en-US" sz="4000" b="1" dirty="0"/>
              <a:t>Let’s practice!</a:t>
            </a:r>
            <a:br>
              <a:rPr lang="en-US" dirty="0"/>
            </a:br>
            <a:br>
              <a:rPr lang="en-US" dirty="0"/>
            </a:br>
            <a:endParaRPr lang="en-US" sz="2200" dirty="0">
              <a:solidFill>
                <a:schemeClr val="tx1">
                  <a:lumMod val="50000"/>
                  <a:lumOff val="50000"/>
                </a:schemeClr>
              </a:solidFill>
            </a:endParaRPr>
          </a:p>
        </p:txBody>
      </p:sp>
      <p:sp>
        <p:nvSpPr>
          <p:cNvPr id="3" name="TextBox 2">
            <a:extLst>
              <a:ext uri="{FF2B5EF4-FFF2-40B4-BE49-F238E27FC236}">
                <a16:creationId xmlns:a16="http://schemas.microsoft.com/office/drawing/2014/main" id="{42EEC114-76E6-4168-9A82-D6B61E70248C}"/>
              </a:ext>
            </a:extLst>
          </p:cNvPr>
          <p:cNvSpPr txBox="1"/>
          <p:nvPr/>
        </p:nvSpPr>
        <p:spPr>
          <a:xfrm>
            <a:off x="1017142" y="1445451"/>
            <a:ext cx="8314184" cy="5016758"/>
          </a:xfrm>
          <a:prstGeom prst="rect">
            <a:avLst/>
          </a:prstGeom>
          <a:noFill/>
        </p:spPr>
        <p:txBody>
          <a:bodyPr wrap="square" rtlCol="0">
            <a:spAutoFit/>
          </a:bodyPr>
          <a:lstStyle/>
          <a:p>
            <a:r>
              <a:rPr lang="en-US" sz="2000" dirty="0">
                <a:solidFill>
                  <a:schemeClr val="tx1">
                    <a:lumMod val="50000"/>
                    <a:lumOff val="50000"/>
                  </a:schemeClr>
                </a:solidFill>
              </a:rPr>
              <a:t>Each of you will write two scripts, one for if the person answers the phone and one for if they don’t. You have ten minutes. </a:t>
            </a:r>
          </a:p>
          <a:p>
            <a:endParaRPr lang="en-US" sz="2000" dirty="0">
              <a:solidFill>
                <a:schemeClr val="tx1">
                  <a:lumMod val="50000"/>
                  <a:lumOff val="50000"/>
                </a:schemeClr>
              </a:solidFill>
            </a:endParaRPr>
          </a:p>
          <a:p>
            <a:r>
              <a:rPr lang="en-US" sz="2000" dirty="0">
                <a:solidFill>
                  <a:schemeClr val="tx1">
                    <a:lumMod val="50000"/>
                    <a:lumOff val="50000"/>
                  </a:schemeClr>
                </a:solidFill>
              </a:rPr>
              <a:t>Example of using a lever of influence: Social Proof</a:t>
            </a:r>
          </a:p>
          <a:p>
            <a:endParaRPr lang="en-US" sz="2000" dirty="0">
              <a:solidFill>
                <a:schemeClr val="tx1">
                  <a:lumMod val="50000"/>
                  <a:lumOff val="50000"/>
                </a:schemeClr>
              </a:solidFill>
            </a:endParaRPr>
          </a:p>
          <a:p>
            <a:r>
              <a:rPr lang="en-US" sz="2000" dirty="0">
                <a:solidFill>
                  <a:schemeClr val="tx1">
                    <a:lumMod val="50000"/>
                    <a:lumOff val="50000"/>
                  </a:schemeClr>
                </a:solidFill>
              </a:rPr>
              <a:t>Calling ABC University</a:t>
            </a:r>
          </a:p>
          <a:p>
            <a:endParaRPr lang="en-US" sz="2000" dirty="0">
              <a:solidFill>
                <a:schemeClr val="tx1">
                  <a:lumMod val="50000"/>
                  <a:lumOff val="50000"/>
                </a:schemeClr>
              </a:solidFill>
            </a:endParaRPr>
          </a:p>
          <a:p>
            <a:r>
              <a:rPr lang="en-US" sz="2000" dirty="0">
                <a:solidFill>
                  <a:schemeClr val="tx1">
                    <a:lumMod val="50000"/>
                    <a:lumOff val="50000"/>
                  </a:schemeClr>
                </a:solidFill>
              </a:rPr>
              <a:t>Hi my name is Beverly James and I’m with Radio Phoenix. We are public radio tailored to meet the needs of underserved communities in Phoenix and Arizona. Educational institutions like yours have long had huge success by using public radio to reach targeted audiences like ours. I’m hoping to find a time to meet with you and explore partnership ideas that work for both of us. We can help bring you new students while you are supporting our mission. Do you have any time next week? Thank you!</a:t>
            </a:r>
          </a:p>
          <a:p>
            <a:endParaRPr lang="en-US" sz="2000" dirty="0">
              <a:solidFill>
                <a:schemeClr val="tx1">
                  <a:lumMod val="50000"/>
                  <a:lumOff val="50000"/>
                </a:schemeClr>
              </a:solidFill>
            </a:endParaRPr>
          </a:p>
        </p:txBody>
      </p:sp>
    </p:spTree>
    <p:extLst>
      <p:ext uri="{BB962C8B-B14F-4D97-AF65-F5344CB8AC3E}">
        <p14:creationId xmlns:p14="http://schemas.microsoft.com/office/powerpoint/2010/main" val="27914135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AB181-17AB-492B-9ED9-2D03278E9716}"/>
              </a:ext>
            </a:extLst>
          </p:cNvPr>
          <p:cNvSpPr>
            <a:spLocks noGrp="1"/>
          </p:cNvSpPr>
          <p:nvPr>
            <p:ph type="title"/>
          </p:nvPr>
        </p:nvSpPr>
        <p:spPr>
          <a:xfrm>
            <a:off x="1017142" y="609600"/>
            <a:ext cx="10467285" cy="1099457"/>
          </a:xfrm>
        </p:spPr>
        <p:txBody>
          <a:bodyPr vert="horz" lIns="91440" tIns="45720" rIns="91440" bIns="45720" rtlCol="0" anchor="t">
            <a:normAutofit fontScale="90000"/>
          </a:bodyPr>
          <a:lstStyle/>
          <a:p>
            <a:r>
              <a:rPr lang="en-US" sz="4000" b="1" dirty="0"/>
              <a:t>Needs Analysis</a:t>
            </a:r>
            <a:br>
              <a:rPr lang="en-US" dirty="0"/>
            </a:br>
            <a:br>
              <a:rPr lang="en-US" dirty="0"/>
            </a:br>
            <a:endParaRPr lang="en-US" sz="2200" dirty="0">
              <a:solidFill>
                <a:schemeClr val="tx1">
                  <a:lumMod val="50000"/>
                  <a:lumOff val="50000"/>
                </a:schemeClr>
              </a:solidFill>
            </a:endParaRPr>
          </a:p>
        </p:txBody>
      </p:sp>
      <p:sp>
        <p:nvSpPr>
          <p:cNvPr id="3" name="TextBox 2">
            <a:extLst>
              <a:ext uri="{FF2B5EF4-FFF2-40B4-BE49-F238E27FC236}">
                <a16:creationId xmlns:a16="http://schemas.microsoft.com/office/drawing/2014/main" id="{42EEC114-76E6-4168-9A82-D6B61E70248C}"/>
              </a:ext>
            </a:extLst>
          </p:cNvPr>
          <p:cNvSpPr txBox="1"/>
          <p:nvPr/>
        </p:nvSpPr>
        <p:spPr>
          <a:xfrm>
            <a:off x="1017142" y="1709057"/>
            <a:ext cx="8314184" cy="3785652"/>
          </a:xfrm>
          <a:prstGeom prst="rect">
            <a:avLst/>
          </a:prstGeom>
          <a:noFill/>
        </p:spPr>
        <p:txBody>
          <a:bodyPr wrap="square" rtlCol="0">
            <a:spAutoFit/>
          </a:bodyPr>
          <a:lstStyle/>
          <a:p>
            <a:pPr marL="342900" indent="-342900">
              <a:buFont typeface="Arial" panose="020B0604020202020204" pitchFamily="34" charset="0"/>
              <a:buChar char="•"/>
            </a:pPr>
            <a:r>
              <a:rPr lang="en-US" sz="2000" dirty="0">
                <a:solidFill>
                  <a:schemeClr val="tx1">
                    <a:lumMod val="50000"/>
                    <a:lumOff val="50000"/>
                  </a:schemeClr>
                </a:solidFill>
              </a:rPr>
              <a:t>It’s all about them!</a:t>
            </a:r>
          </a:p>
          <a:p>
            <a:pPr marL="342900" indent="-342900">
              <a:buFont typeface="Arial" panose="020B0604020202020204" pitchFamily="34" charset="0"/>
              <a:buChar char="•"/>
            </a:pPr>
            <a:endParaRPr lang="en-US" sz="2000" dirty="0">
              <a:solidFill>
                <a:schemeClr val="tx1">
                  <a:lumMod val="50000"/>
                  <a:lumOff val="50000"/>
                </a:schemeClr>
              </a:solidFill>
            </a:endParaRPr>
          </a:p>
          <a:p>
            <a:pPr marL="342900" indent="-342900">
              <a:buFont typeface="Arial" panose="020B0604020202020204" pitchFamily="34" charset="0"/>
              <a:buChar char="•"/>
            </a:pPr>
            <a:r>
              <a:rPr lang="en-US" sz="2000" dirty="0">
                <a:solidFill>
                  <a:schemeClr val="tx1">
                    <a:lumMod val="50000"/>
                    <a:lumOff val="50000"/>
                  </a:schemeClr>
                </a:solidFill>
              </a:rPr>
              <a:t>When you get an appointment, your goal is not to sell a package, it’s to learn about their business. </a:t>
            </a:r>
          </a:p>
          <a:p>
            <a:pPr marL="342900" indent="-342900">
              <a:buFont typeface="Arial" panose="020B0604020202020204" pitchFamily="34" charset="0"/>
              <a:buChar char="•"/>
            </a:pPr>
            <a:endParaRPr lang="en-US" sz="2000" dirty="0">
              <a:solidFill>
                <a:schemeClr val="tx1">
                  <a:lumMod val="50000"/>
                  <a:lumOff val="50000"/>
                </a:schemeClr>
              </a:solidFill>
            </a:endParaRPr>
          </a:p>
          <a:p>
            <a:pPr marL="342900" indent="-342900">
              <a:buFont typeface="Arial" panose="020B0604020202020204" pitchFamily="34" charset="0"/>
              <a:buChar char="•"/>
            </a:pPr>
            <a:r>
              <a:rPr lang="en-US" sz="2000" dirty="0">
                <a:solidFill>
                  <a:schemeClr val="tx1">
                    <a:lumMod val="50000"/>
                    <a:lumOff val="50000"/>
                  </a:schemeClr>
                </a:solidFill>
              </a:rPr>
              <a:t>Come curious and ask a lot of questions.</a:t>
            </a:r>
          </a:p>
          <a:p>
            <a:pPr marL="342900" indent="-342900">
              <a:buFont typeface="Arial" panose="020B0604020202020204" pitchFamily="34" charset="0"/>
              <a:buChar char="•"/>
            </a:pPr>
            <a:endParaRPr lang="en-US" sz="2000" dirty="0">
              <a:solidFill>
                <a:schemeClr val="tx1">
                  <a:lumMod val="50000"/>
                  <a:lumOff val="50000"/>
                </a:schemeClr>
              </a:solidFill>
            </a:endParaRPr>
          </a:p>
          <a:p>
            <a:pPr marL="342900" indent="-342900">
              <a:buFont typeface="Arial" panose="020B0604020202020204" pitchFamily="34" charset="0"/>
              <a:buChar char="•"/>
            </a:pPr>
            <a:r>
              <a:rPr lang="en-US" sz="2000" dirty="0">
                <a:solidFill>
                  <a:schemeClr val="tx1">
                    <a:lumMod val="50000"/>
                    <a:lumOff val="50000"/>
                  </a:schemeClr>
                </a:solidFill>
              </a:rPr>
              <a:t>Listen deeply and write things down so you don’t forget!</a:t>
            </a:r>
          </a:p>
          <a:p>
            <a:pPr marL="342900" indent="-342900">
              <a:buFont typeface="Arial" panose="020B0604020202020204" pitchFamily="34" charset="0"/>
              <a:buChar char="•"/>
            </a:pPr>
            <a:endParaRPr lang="en-US" sz="2000" dirty="0">
              <a:solidFill>
                <a:schemeClr val="tx1">
                  <a:lumMod val="50000"/>
                  <a:lumOff val="50000"/>
                </a:schemeClr>
              </a:solidFill>
            </a:endParaRPr>
          </a:p>
          <a:p>
            <a:pPr marL="342900" indent="-342900">
              <a:buFont typeface="Arial" panose="020B0604020202020204" pitchFamily="34" charset="0"/>
              <a:buChar char="•"/>
            </a:pPr>
            <a:r>
              <a:rPr lang="en-US" sz="2000" dirty="0">
                <a:solidFill>
                  <a:schemeClr val="tx1">
                    <a:lumMod val="50000"/>
                    <a:lumOff val="50000"/>
                  </a:schemeClr>
                </a:solidFill>
              </a:rPr>
              <a:t>Ask, don’t tell. </a:t>
            </a:r>
          </a:p>
          <a:p>
            <a:pPr marL="342900" indent="-342900">
              <a:buFont typeface="Arial" panose="020B0604020202020204" pitchFamily="34" charset="0"/>
              <a:buChar char="•"/>
            </a:pPr>
            <a:endParaRPr lang="en-US" sz="2000" dirty="0">
              <a:solidFill>
                <a:schemeClr val="tx1">
                  <a:lumMod val="50000"/>
                  <a:lumOff val="50000"/>
                </a:schemeClr>
              </a:solidFill>
            </a:endParaRPr>
          </a:p>
          <a:p>
            <a:pPr marL="342900" indent="-342900">
              <a:buFont typeface="Arial" panose="020B0604020202020204" pitchFamily="34" charset="0"/>
              <a:buChar char="•"/>
            </a:pPr>
            <a:r>
              <a:rPr lang="en-US" sz="2000" dirty="0">
                <a:solidFill>
                  <a:schemeClr val="tx1">
                    <a:lumMod val="50000"/>
                    <a:lumOff val="50000"/>
                  </a:schemeClr>
                </a:solidFill>
              </a:rPr>
              <a:t>What kind of questions do you think you should ask? </a:t>
            </a:r>
          </a:p>
        </p:txBody>
      </p:sp>
    </p:spTree>
    <p:extLst>
      <p:ext uri="{BB962C8B-B14F-4D97-AF65-F5344CB8AC3E}">
        <p14:creationId xmlns:p14="http://schemas.microsoft.com/office/powerpoint/2010/main" val="25438605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AB181-17AB-492B-9ED9-2D03278E9716}"/>
              </a:ext>
            </a:extLst>
          </p:cNvPr>
          <p:cNvSpPr>
            <a:spLocks noGrp="1"/>
          </p:cNvSpPr>
          <p:nvPr>
            <p:ph type="title"/>
          </p:nvPr>
        </p:nvSpPr>
        <p:spPr>
          <a:xfrm>
            <a:off x="1286933" y="609600"/>
            <a:ext cx="10197494" cy="1099457"/>
          </a:xfrm>
        </p:spPr>
        <p:txBody>
          <a:bodyPr vert="horz" lIns="91440" tIns="45720" rIns="91440" bIns="45720" rtlCol="0" anchor="t">
            <a:normAutofit fontScale="90000"/>
          </a:bodyPr>
          <a:lstStyle/>
          <a:p>
            <a:r>
              <a:rPr lang="en-US" sz="4000" b="1" dirty="0"/>
              <a:t>Needs Analysis-</a:t>
            </a:r>
            <a:br>
              <a:rPr lang="en-US" dirty="0"/>
            </a:br>
            <a:br>
              <a:rPr lang="en-US" dirty="0"/>
            </a:br>
            <a:endParaRPr lang="en-US" sz="2200" dirty="0">
              <a:solidFill>
                <a:schemeClr val="tx1">
                  <a:lumMod val="50000"/>
                  <a:lumOff val="50000"/>
                </a:schemeClr>
              </a:solidFill>
            </a:endParaRPr>
          </a:p>
        </p:txBody>
      </p:sp>
      <p:sp>
        <p:nvSpPr>
          <p:cNvPr id="4" name="TextBox 3">
            <a:extLst>
              <a:ext uri="{FF2B5EF4-FFF2-40B4-BE49-F238E27FC236}">
                <a16:creationId xmlns:a16="http://schemas.microsoft.com/office/drawing/2014/main" id="{B33A7C48-7127-4064-B2A0-16FA52FC66B1}"/>
              </a:ext>
            </a:extLst>
          </p:cNvPr>
          <p:cNvSpPr txBox="1"/>
          <p:nvPr/>
        </p:nvSpPr>
        <p:spPr>
          <a:xfrm>
            <a:off x="707573" y="1462477"/>
            <a:ext cx="8559717" cy="4985980"/>
          </a:xfrm>
          <a:prstGeom prst="rect">
            <a:avLst/>
          </a:prstGeom>
          <a:noFill/>
        </p:spPr>
        <p:txBody>
          <a:bodyPr wrap="square" rtlCol="0">
            <a:spAutoFit/>
          </a:bodyPr>
          <a:lstStyle/>
          <a:p>
            <a:pPr marL="0" marR="0">
              <a:spcBef>
                <a:spcPts val="0"/>
              </a:spcBef>
              <a:spcAft>
                <a:spcPts val="0"/>
              </a:spcAft>
            </a:pPr>
            <a:r>
              <a:rPr lang="en-US" sz="2000" b="1" dirty="0">
                <a:solidFill>
                  <a:schemeClr val="tx1">
                    <a:lumMod val="50000"/>
                    <a:lumOff val="50000"/>
                  </a:schemeClr>
                </a:solidFill>
                <a:effectLst/>
                <a:latin typeface="Calibri" panose="020F0502020204030204" pitchFamily="34" charset="0"/>
                <a:ea typeface="Times New Roman" panose="02020603050405020304" pitchFamily="18" charset="0"/>
                <a:cs typeface="Times New Roman" panose="02020603050405020304" pitchFamily="18" charset="0"/>
              </a:rPr>
              <a:t>What you want to learn:</a:t>
            </a:r>
            <a:endParaRPr lang="en-US" sz="2000" dirty="0">
              <a:solidFill>
                <a:schemeClr val="tx1">
                  <a:lumMod val="50000"/>
                  <a:lumOff val="50000"/>
                </a:schemeClr>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000" dirty="0">
                <a:solidFill>
                  <a:schemeClr val="tx1">
                    <a:lumMod val="50000"/>
                    <a:lumOff val="50000"/>
                  </a:schemeClr>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2000" dirty="0">
              <a:solidFill>
                <a:schemeClr val="tx1">
                  <a:lumMod val="50000"/>
                  <a:lumOff val="50000"/>
                </a:schemeClr>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r>
              <a:rPr lang="en-US" sz="2000" dirty="0">
                <a:solidFill>
                  <a:schemeClr val="tx1">
                    <a:lumMod val="50000"/>
                    <a:lumOff val="50000"/>
                  </a:schemeClr>
                </a:solidFill>
                <a:effectLst/>
                <a:latin typeface="Calibri" panose="020F0502020204030204" pitchFamily="34" charset="0"/>
                <a:ea typeface="Times New Roman" panose="02020603050405020304" pitchFamily="18" charset="0"/>
                <a:cs typeface="Times New Roman" panose="02020603050405020304" pitchFamily="18" charset="0"/>
              </a:rPr>
              <a:t>What are the prospects business challenges?  - If owner, what is their story?  If employee- how did they get there and how long have they been there?  </a:t>
            </a:r>
            <a:endParaRPr lang="en-US" sz="2000" dirty="0">
              <a:solidFill>
                <a:schemeClr val="tx1">
                  <a:lumMod val="50000"/>
                  <a:lumOff val="50000"/>
                </a:schemeClr>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r>
              <a:rPr lang="en-US" sz="2000" dirty="0">
                <a:solidFill>
                  <a:schemeClr val="tx1">
                    <a:lumMod val="50000"/>
                    <a:lumOff val="50000"/>
                  </a:schemeClr>
                </a:solidFill>
                <a:effectLst/>
                <a:latin typeface="Calibri" panose="020F0502020204030204" pitchFamily="34" charset="0"/>
                <a:ea typeface="Times New Roman" panose="02020603050405020304" pitchFamily="18" charset="0"/>
                <a:cs typeface="Times New Roman" panose="02020603050405020304" pitchFamily="18" charset="0"/>
              </a:rPr>
              <a:t>Who are they trying to reach, and do they think they are they being successful?</a:t>
            </a:r>
            <a:endParaRPr lang="en-US" sz="2000" dirty="0">
              <a:solidFill>
                <a:schemeClr val="tx1">
                  <a:lumMod val="50000"/>
                  <a:lumOff val="50000"/>
                </a:schemeClr>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r>
              <a:rPr lang="en-US" sz="2000" dirty="0">
                <a:solidFill>
                  <a:schemeClr val="tx1">
                    <a:lumMod val="50000"/>
                    <a:lumOff val="50000"/>
                  </a:schemeClr>
                </a:solidFill>
                <a:effectLst/>
                <a:latin typeface="Calibri" panose="020F0502020204030204" pitchFamily="34" charset="0"/>
                <a:ea typeface="Times New Roman" panose="02020603050405020304" pitchFamily="18" charset="0"/>
                <a:cs typeface="Times New Roman" panose="02020603050405020304" pitchFamily="18" charset="0"/>
              </a:rPr>
              <a:t>How far will people travel to come to their business or organization?</a:t>
            </a:r>
            <a:endParaRPr lang="en-US" sz="2000" dirty="0">
              <a:solidFill>
                <a:schemeClr val="tx1">
                  <a:lumMod val="50000"/>
                  <a:lumOff val="50000"/>
                </a:schemeClr>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r>
              <a:rPr lang="en-US" sz="2000" dirty="0">
                <a:solidFill>
                  <a:schemeClr val="tx1">
                    <a:lumMod val="50000"/>
                    <a:lumOff val="50000"/>
                  </a:schemeClr>
                </a:solidFill>
                <a:effectLst/>
                <a:latin typeface="Calibri" panose="020F0502020204030204" pitchFamily="34" charset="0"/>
                <a:ea typeface="Times New Roman" panose="02020603050405020304" pitchFamily="18" charset="0"/>
                <a:cs typeface="Times New Roman" panose="02020603050405020304" pitchFamily="18" charset="0"/>
              </a:rPr>
              <a:t>What is a customer worth to them? New vs. existing?  This will provide insight into their budget.  </a:t>
            </a:r>
            <a:endParaRPr lang="en-US" sz="2000" dirty="0">
              <a:solidFill>
                <a:schemeClr val="tx1">
                  <a:lumMod val="50000"/>
                  <a:lumOff val="50000"/>
                </a:schemeClr>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r>
              <a:rPr lang="en-US" sz="2000" dirty="0">
                <a:solidFill>
                  <a:schemeClr val="tx1">
                    <a:lumMod val="50000"/>
                    <a:lumOff val="50000"/>
                  </a:schemeClr>
                </a:solidFill>
                <a:effectLst/>
                <a:latin typeface="Calibri" panose="020F0502020204030204" pitchFamily="34" charset="0"/>
                <a:ea typeface="Times New Roman" panose="02020603050405020304" pitchFamily="18" charset="0"/>
                <a:cs typeface="Times New Roman" panose="02020603050405020304" pitchFamily="18" charset="0"/>
              </a:rPr>
              <a:t>Are they keeping their current customers or suffering attrition?  What is causing that attrition?</a:t>
            </a:r>
            <a:endParaRPr lang="en-US" sz="2000" dirty="0">
              <a:solidFill>
                <a:schemeClr val="tx1">
                  <a:lumMod val="50000"/>
                  <a:lumOff val="50000"/>
                </a:schemeClr>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r>
              <a:rPr lang="en-US" sz="2000" dirty="0">
                <a:solidFill>
                  <a:schemeClr val="tx1">
                    <a:lumMod val="50000"/>
                    <a:lumOff val="50000"/>
                  </a:schemeClr>
                </a:solidFill>
                <a:effectLst/>
                <a:latin typeface="Calibri" panose="020F0502020204030204" pitchFamily="34" charset="0"/>
                <a:ea typeface="Times New Roman" panose="02020603050405020304" pitchFamily="18" charset="0"/>
                <a:cs typeface="Times New Roman" panose="02020603050405020304" pitchFamily="18" charset="0"/>
              </a:rPr>
              <a:t>What are their marketing goals?  Anything new on their horizon?  </a:t>
            </a:r>
            <a:endParaRPr lang="en-US" sz="2000" dirty="0">
              <a:solidFill>
                <a:schemeClr val="tx1">
                  <a:lumMod val="50000"/>
                  <a:lumOff val="50000"/>
                </a:schemeClr>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r>
              <a:rPr lang="en-US" sz="2000" dirty="0">
                <a:solidFill>
                  <a:schemeClr val="tx1">
                    <a:lumMod val="50000"/>
                    <a:lumOff val="50000"/>
                  </a:schemeClr>
                </a:solidFill>
                <a:effectLst/>
                <a:latin typeface="Calibri" panose="020F0502020204030204" pitchFamily="34" charset="0"/>
                <a:ea typeface="Times New Roman" panose="02020603050405020304" pitchFamily="18" charset="0"/>
                <a:cs typeface="Times New Roman" panose="02020603050405020304" pitchFamily="18" charset="0"/>
              </a:rPr>
              <a:t>What is their biggest frustration with their current marketing?</a:t>
            </a:r>
            <a:endParaRPr lang="en-US" sz="2000" dirty="0">
              <a:solidFill>
                <a:schemeClr val="tx1">
                  <a:lumMod val="50000"/>
                  <a:lumOff val="50000"/>
                </a:schemeClr>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r>
              <a:rPr lang="en-US" sz="2000" dirty="0">
                <a:solidFill>
                  <a:schemeClr val="tx1">
                    <a:lumMod val="50000"/>
                    <a:lumOff val="50000"/>
                  </a:schemeClr>
                </a:solidFill>
                <a:effectLst/>
                <a:latin typeface="Calibri" panose="020F0502020204030204" pitchFamily="34" charset="0"/>
                <a:ea typeface="Times New Roman" panose="02020603050405020304" pitchFamily="18" charset="0"/>
                <a:cs typeface="Times New Roman" panose="02020603050405020304" pitchFamily="18" charset="0"/>
              </a:rPr>
              <a:t>What media do they use and in what proportion of overall budget?</a:t>
            </a:r>
            <a:endParaRPr lang="en-US" sz="2000" dirty="0">
              <a:solidFill>
                <a:schemeClr val="tx1">
                  <a:lumMod val="50000"/>
                  <a:lumOff val="50000"/>
                </a:schemeClr>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r>
              <a:rPr lang="en-US" sz="2000" dirty="0">
                <a:solidFill>
                  <a:schemeClr val="tx1">
                    <a:lumMod val="50000"/>
                    <a:lumOff val="50000"/>
                  </a:schemeClr>
                </a:solidFill>
                <a:effectLst/>
                <a:latin typeface="Calibri" panose="020F0502020204030204" pitchFamily="34" charset="0"/>
                <a:ea typeface="Times New Roman" panose="02020603050405020304" pitchFamily="18" charset="0"/>
                <a:cs typeface="Times New Roman" panose="02020603050405020304" pitchFamily="18" charset="0"/>
              </a:rPr>
              <a:t>What is their spending capacity with you?  Overall budget?  </a:t>
            </a:r>
            <a:endParaRPr lang="en-US" sz="2000" dirty="0">
              <a:solidFill>
                <a:schemeClr val="tx1">
                  <a:lumMod val="50000"/>
                  <a:lumOff val="50000"/>
                </a:schemeClr>
              </a:solidFill>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7349839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AB181-17AB-492B-9ED9-2D03278E9716}"/>
              </a:ext>
            </a:extLst>
          </p:cNvPr>
          <p:cNvSpPr>
            <a:spLocks noGrp="1"/>
          </p:cNvSpPr>
          <p:nvPr>
            <p:ph type="title"/>
          </p:nvPr>
        </p:nvSpPr>
        <p:spPr>
          <a:xfrm>
            <a:off x="759615" y="928099"/>
            <a:ext cx="10672769" cy="1099457"/>
          </a:xfrm>
        </p:spPr>
        <p:txBody>
          <a:bodyPr vert="horz" lIns="91440" tIns="45720" rIns="91440" bIns="45720" rtlCol="0" anchor="t">
            <a:normAutofit fontScale="90000"/>
          </a:bodyPr>
          <a:lstStyle/>
          <a:p>
            <a:r>
              <a:rPr lang="en-US" sz="4000" b="1" dirty="0">
                <a:latin typeface="Calibri" panose="020F0502020204030204" pitchFamily="34" charset="0"/>
                <a:cs typeface="Calibri" panose="020F0502020204030204" pitchFamily="34" charset="0"/>
              </a:rPr>
              <a:t>Bonus Question:</a:t>
            </a:r>
            <a:br>
              <a:rPr lang="en-US" dirty="0"/>
            </a:br>
            <a:br>
              <a:rPr lang="en-US" dirty="0"/>
            </a:br>
            <a:endParaRPr lang="en-US" sz="2200" dirty="0">
              <a:solidFill>
                <a:schemeClr val="tx1">
                  <a:lumMod val="50000"/>
                  <a:lumOff val="50000"/>
                </a:schemeClr>
              </a:solidFill>
            </a:endParaRPr>
          </a:p>
        </p:txBody>
      </p:sp>
      <p:sp>
        <p:nvSpPr>
          <p:cNvPr id="4" name="TextBox 3">
            <a:extLst>
              <a:ext uri="{FF2B5EF4-FFF2-40B4-BE49-F238E27FC236}">
                <a16:creationId xmlns:a16="http://schemas.microsoft.com/office/drawing/2014/main" id="{B33A7C48-7127-4064-B2A0-16FA52FC66B1}"/>
              </a:ext>
            </a:extLst>
          </p:cNvPr>
          <p:cNvSpPr txBox="1"/>
          <p:nvPr/>
        </p:nvSpPr>
        <p:spPr>
          <a:xfrm>
            <a:off x="629387" y="1551398"/>
            <a:ext cx="9172159" cy="677108"/>
          </a:xfrm>
          <a:prstGeom prst="rect">
            <a:avLst/>
          </a:prstGeom>
          <a:noFill/>
        </p:spPr>
        <p:txBody>
          <a:bodyPr wrap="square" rtlCol="0">
            <a:spAutoFit/>
          </a:bodyPr>
          <a:lstStyle/>
          <a:p>
            <a:pPr marL="0" marR="0">
              <a:spcBef>
                <a:spcPts val="0"/>
              </a:spcBef>
              <a:spcAft>
                <a:spcPts val="0"/>
              </a:spcAft>
            </a:pPr>
            <a:r>
              <a:rPr lang="en-US" sz="2000" dirty="0">
                <a:solidFill>
                  <a:schemeClr val="tx1">
                    <a:lumMod val="50000"/>
                    <a:lumOff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endParaRPr lang="en-US" dirty="0"/>
          </a:p>
        </p:txBody>
      </p:sp>
      <p:sp>
        <p:nvSpPr>
          <p:cNvPr id="7" name="TextBox 6">
            <a:extLst>
              <a:ext uri="{FF2B5EF4-FFF2-40B4-BE49-F238E27FC236}">
                <a16:creationId xmlns:a16="http://schemas.microsoft.com/office/drawing/2014/main" id="{3036E2A4-EF1F-4F39-94EF-2E2663621CA7}"/>
              </a:ext>
            </a:extLst>
          </p:cNvPr>
          <p:cNvSpPr txBox="1"/>
          <p:nvPr/>
        </p:nvSpPr>
        <p:spPr>
          <a:xfrm>
            <a:off x="629387" y="2523973"/>
            <a:ext cx="8342615" cy="1200329"/>
          </a:xfrm>
          <a:prstGeom prst="rect">
            <a:avLst/>
          </a:prstGeom>
          <a:noFill/>
        </p:spPr>
        <p:txBody>
          <a:bodyPr wrap="square">
            <a:spAutoFit/>
          </a:bodyPr>
          <a:lstStyle/>
          <a:p>
            <a:pPr marL="0" marR="0">
              <a:spcBef>
                <a:spcPts val="0"/>
              </a:spcBef>
              <a:spcAft>
                <a:spcPts val="0"/>
              </a:spcAft>
            </a:pPr>
            <a:r>
              <a:rPr lang="en-US" sz="3600" b="1" dirty="0">
                <a:solidFill>
                  <a:schemeClr val="tx1">
                    <a:lumMod val="50000"/>
                    <a:lumOff val="50000"/>
                  </a:schemeClr>
                </a:solidFill>
                <a:effectLst/>
                <a:latin typeface="Calibri" panose="020F0502020204030204" pitchFamily="34" charset="0"/>
                <a:ea typeface="Times New Roman" panose="02020603050405020304" pitchFamily="18" charset="0"/>
                <a:cs typeface="Calibri" panose="020F0502020204030204" pitchFamily="34" charset="0"/>
              </a:rPr>
              <a:t>What is the biggest misconception people have about you and/or your </a:t>
            </a:r>
            <a:r>
              <a:rPr lang="en-US" sz="3600" b="1" dirty="0">
                <a:solidFill>
                  <a:schemeClr val="tx1">
                    <a:lumMod val="50000"/>
                    <a:lumOff val="50000"/>
                  </a:schemeClr>
                </a:solidFill>
                <a:latin typeface="Calibri" panose="020F0502020204030204" pitchFamily="34" charset="0"/>
                <a:ea typeface="Times New Roman" panose="02020603050405020304" pitchFamily="18" charset="0"/>
                <a:cs typeface="Calibri" panose="020F0502020204030204" pitchFamily="34" charset="0"/>
              </a:rPr>
              <a:t>organization</a:t>
            </a:r>
            <a:r>
              <a:rPr lang="en-US" sz="3600" b="1" dirty="0">
                <a:solidFill>
                  <a:schemeClr val="tx1">
                    <a:lumMod val="50000"/>
                    <a:lumOff val="50000"/>
                  </a:schemeClr>
                </a:solidFill>
                <a:effectLst/>
                <a:latin typeface="Calibri" panose="020F0502020204030204" pitchFamily="34" charset="0"/>
                <a:ea typeface="Times New Roman" panose="02020603050405020304" pitchFamily="18" charset="0"/>
                <a:cs typeface="Calibri" panose="020F0502020204030204" pitchFamily="34" charset="0"/>
              </a:rPr>
              <a:t>?</a:t>
            </a:r>
            <a:endParaRPr lang="en-US" sz="3600" dirty="0">
              <a:solidFill>
                <a:schemeClr val="tx1">
                  <a:lumMod val="50000"/>
                  <a:lumOff val="50000"/>
                </a:schemeClr>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1453260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18D9F2-A893-4572-8215-52291EF83B66}"/>
              </a:ext>
            </a:extLst>
          </p:cNvPr>
          <p:cNvSpPr>
            <a:spLocks noGrp="1"/>
          </p:cNvSpPr>
          <p:nvPr>
            <p:ph type="title"/>
          </p:nvPr>
        </p:nvSpPr>
        <p:spPr/>
        <p:txBody>
          <a:bodyPr/>
          <a:lstStyle/>
          <a:p>
            <a:r>
              <a:rPr lang="en-US" dirty="0"/>
              <a:t>Welcome and Thank You!</a:t>
            </a:r>
          </a:p>
        </p:txBody>
      </p:sp>
      <p:sp>
        <p:nvSpPr>
          <p:cNvPr id="3" name="Content Placeholder 2">
            <a:extLst>
              <a:ext uri="{FF2B5EF4-FFF2-40B4-BE49-F238E27FC236}">
                <a16:creationId xmlns:a16="http://schemas.microsoft.com/office/drawing/2014/main" id="{F5C61A35-A26A-4490-8E18-89CE00E9CBA3}"/>
              </a:ext>
            </a:extLst>
          </p:cNvPr>
          <p:cNvSpPr>
            <a:spLocks noGrp="1"/>
          </p:cNvSpPr>
          <p:nvPr>
            <p:ph idx="1"/>
          </p:nvPr>
        </p:nvSpPr>
        <p:spPr>
          <a:xfrm>
            <a:off x="677334" y="1698252"/>
            <a:ext cx="8596668" cy="3880773"/>
          </a:xfrm>
        </p:spPr>
        <p:txBody>
          <a:bodyPr/>
          <a:lstStyle/>
          <a:p>
            <a:pPr marL="0" indent="0">
              <a:buNone/>
            </a:pPr>
            <a:r>
              <a:rPr lang="en-US" sz="2400" dirty="0">
                <a:solidFill>
                  <a:schemeClr val="tx1">
                    <a:lumMod val="50000"/>
                    <a:lumOff val="50000"/>
                  </a:schemeClr>
                </a:solidFill>
              </a:rPr>
              <a:t>What we’ll cover:</a:t>
            </a:r>
          </a:p>
          <a:p>
            <a:pPr marL="0" indent="0">
              <a:buNone/>
            </a:pPr>
            <a:endParaRPr lang="en-US" sz="2400" dirty="0">
              <a:solidFill>
                <a:schemeClr val="tx1">
                  <a:lumMod val="50000"/>
                  <a:lumOff val="50000"/>
                </a:schemeClr>
              </a:solidFill>
            </a:endParaRPr>
          </a:p>
          <a:p>
            <a:pPr lvl="1">
              <a:buFont typeface="Courier New" panose="02070309020205020404" pitchFamily="49" charset="0"/>
              <a:buChar char="o"/>
            </a:pPr>
            <a:r>
              <a:rPr lang="en-US" sz="2400" dirty="0">
                <a:solidFill>
                  <a:schemeClr val="tx1">
                    <a:lumMod val="50000"/>
                    <a:lumOff val="50000"/>
                  </a:schemeClr>
                </a:solidFill>
              </a:rPr>
              <a:t>Introductions all around</a:t>
            </a:r>
          </a:p>
          <a:p>
            <a:pPr lvl="1">
              <a:buFont typeface="Courier New" panose="02070309020205020404" pitchFamily="49" charset="0"/>
              <a:buChar char="o"/>
            </a:pPr>
            <a:endParaRPr lang="en-US" sz="2400" dirty="0">
              <a:solidFill>
                <a:schemeClr val="tx1">
                  <a:lumMod val="50000"/>
                  <a:lumOff val="50000"/>
                </a:schemeClr>
              </a:solidFill>
            </a:endParaRPr>
          </a:p>
          <a:p>
            <a:pPr lvl="1">
              <a:buFont typeface="Courier New" panose="02070309020205020404" pitchFamily="49" charset="0"/>
              <a:buChar char="o"/>
            </a:pPr>
            <a:r>
              <a:rPr lang="en-US" sz="2400" dirty="0">
                <a:solidFill>
                  <a:schemeClr val="tx1">
                    <a:lumMod val="50000"/>
                    <a:lumOff val="50000"/>
                  </a:schemeClr>
                </a:solidFill>
              </a:rPr>
              <a:t>How we’ll engage- lots of interaction please! Raise your hand or wave at me anytime you need more info!</a:t>
            </a:r>
          </a:p>
          <a:p>
            <a:pPr lvl="1">
              <a:buFont typeface="Courier New" panose="02070309020205020404" pitchFamily="49" charset="0"/>
              <a:buChar char="o"/>
            </a:pPr>
            <a:endParaRPr lang="en-US" sz="2400" dirty="0">
              <a:solidFill>
                <a:schemeClr val="tx1">
                  <a:lumMod val="50000"/>
                  <a:lumOff val="50000"/>
                </a:schemeClr>
              </a:solidFill>
            </a:endParaRPr>
          </a:p>
          <a:p>
            <a:pPr lvl="1">
              <a:buFont typeface="Courier New" panose="02070309020205020404" pitchFamily="49" charset="0"/>
              <a:buChar char="o"/>
            </a:pPr>
            <a:r>
              <a:rPr lang="en-US" sz="2400" dirty="0">
                <a:solidFill>
                  <a:schemeClr val="tx1">
                    <a:lumMod val="50000"/>
                    <a:lumOff val="50000"/>
                  </a:schemeClr>
                </a:solidFill>
              </a:rPr>
              <a:t>Questions before we start?</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888823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AB181-17AB-492B-9ED9-2D03278E9716}"/>
              </a:ext>
            </a:extLst>
          </p:cNvPr>
          <p:cNvSpPr>
            <a:spLocks noGrp="1"/>
          </p:cNvSpPr>
          <p:nvPr>
            <p:ph type="title"/>
          </p:nvPr>
        </p:nvSpPr>
        <p:spPr>
          <a:xfrm>
            <a:off x="1286933" y="609600"/>
            <a:ext cx="10197494" cy="1099457"/>
          </a:xfrm>
        </p:spPr>
        <p:txBody>
          <a:bodyPr vert="horz" lIns="91440" tIns="45720" rIns="91440" bIns="45720" rtlCol="0" anchor="t">
            <a:normAutofit fontScale="90000"/>
          </a:bodyPr>
          <a:lstStyle/>
          <a:p>
            <a:r>
              <a:rPr lang="en-US" sz="4000" b="1" dirty="0"/>
              <a:t>Effective Scheduling</a:t>
            </a:r>
            <a:br>
              <a:rPr lang="en-US" dirty="0"/>
            </a:br>
            <a:br>
              <a:rPr lang="en-US" dirty="0"/>
            </a:br>
            <a:br>
              <a:rPr lang="en-US" dirty="0"/>
            </a:br>
            <a:endParaRPr lang="en-US" sz="2200" dirty="0">
              <a:solidFill>
                <a:schemeClr val="tx1">
                  <a:lumMod val="50000"/>
                  <a:lumOff val="50000"/>
                </a:schemeClr>
              </a:solidFill>
            </a:endParaRPr>
          </a:p>
        </p:txBody>
      </p:sp>
      <p:sp>
        <p:nvSpPr>
          <p:cNvPr id="3" name="TextBox 2">
            <a:extLst>
              <a:ext uri="{FF2B5EF4-FFF2-40B4-BE49-F238E27FC236}">
                <a16:creationId xmlns:a16="http://schemas.microsoft.com/office/drawing/2014/main" id="{BB3FDC9A-7C55-4ECF-9610-F33864886F6D}"/>
              </a:ext>
            </a:extLst>
          </p:cNvPr>
          <p:cNvSpPr txBox="1"/>
          <p:nvPr/>
        </p:nvSpPr>
        <p:spPr>
          <a:xfrm>
            <a:off x="904126" y="1571946"/>
            <a:ext cx="8260422" cy="5262979"/>
          </a:xfrm>
          <a:prstGeom prst="rect">
            <a:avLst/>
          </a:prstGeom>
          <a:noFill/>
        </p:spPr>
        <p:txBody>
          <a:bodyPr wrap="square" rtlCol="0">
            <a:spAutoFit/>
          </a:bodyPr>
          <a:lstStyle/>
          <a:p>
            <a:r>
              <a:rPr lang="en-US" sz="2000" dirty="0">
                <a:solidFill>
                  <a:schemeClr val="tx1">
                    <a:lumMod val="50000"/>
                    <a:lumOff val="50000"/>
                  </a:schemeClr>
                </a:solidFill>
                <a:latin typeface="Calibri" panose="020F0502020204030204" pitchFamily="34" charset="0"/>
                <a:cs typeface="Calibri" panose="020F0502020204030204" pitchFamily="34" charset="0"/>
              </a:rPr>
              <a:t>Radio is a reach and frequency medium.</a:t>
            </a:r>
          </a:p>
          <a:p>
            <a:endParaRPr lang="en-US" sz="2000" dirty="0">
              <a:solidFill>
                <a:schemeClr val="tx1">
                  <a:lumMod val="50000"/>
                  <a:lumOff val="50000"/>
                </a:schemeClr>
              </a:solidFill>
              <a:latin typeface="Calibri" panose="020F0502020204030204" pitchFamily="34" charset="0"/>
              <a:cs typeface="Calibri" panose="020F0502020204030204" pitchFamily="34" charset="0"/>
            </a:endParaRPr>
          </a:p>
          <a:p>
            <a:r>
              <a:rPr lang="en-US" sz="2000" dirty="0">
                <a:solidFill>
                  <a:schemeClr val="tx1">
                    <a:lumMod val="50000"/>
                    <a:lumOff val="50000"/>
                  </a:schemeClr>
                </a:solidFill>
                <a:latin typeface="Calibri" panose="020F0502020204030204" pitchFamily="34" charset="0"/>
                <a:cs typeface="Calibri" panose="020F0502020204030204" pitchFamily="34" charset="0"/>
              </a:rPr>
              <a:t>The best schedules concentrate the force into somewhat limited time periods. </a:t>
            </a:r>
          </a:p>
          <a:p>
            <a:endParaRPr lang="en-US" sz="2000" dirty="0">
              <a:solidFill>
                <a:schemeClr val="tx1">
                  <a:lumMod val="50000"/>
                  <a:lumOff val="50000"/>
                </a:schemeClr>
              </a:solidFill>
              <a:latin typeface="Calibri" panose="020F0502020204030204" pitchFamily="34" charset="0"/>
              <a:cs typeface="Calibri" panose="020F0502020204030204" pitchFamily="34" charset="0"/>
            </a:endParaRPr>
          </a:p>
          <a:p>
            <a:r>
              <a:rPr lang="en-US" sz="2000" dirty="0">
                <a:solidFill>
                  <a:schemeClr val="tx1">
                    <a:lumMod val="50000"/>
                    <a:lumOff val="50000"/>
                  </a:schemeClr>
                </a:solidFill>
                <a:latin typeface="Calibri" panose="020F0502020204030204" pitchFamily="34" charset="0"/>
                <a:cs typeface="Calibri" panose="020F0502020204030204" pitchFamily="34" charset="0"/>
              </a:rPr>
              <a:t>The goal is for as much of your audience to hear about your sponsor as possible- and as many times as possible.</a:t>
            </a:r>
          </a:p>
          <a:p>
            <a:endParaRPr lang="en-US" sz="2000" dirty="0">
              <a:solidFill>
                <a:schemeClr val="tx1">
                  <a:lumMod val="50000"/>
                  <a:lumOff val="50000"/>
                </a:schemeClr>
              </a:solidFill>
              <a:latin typeface="Calibri" panose="020F0502020204030204" pitchFamily="34" charset="0"/>
              <a:cs typeface="Calibri" panose="020F0502020204030204" pitchFamily="34" charset="0"/>
            </a:endParaRPr>
          </a:p>
          <a:p>
            <a:r>
              <a:rPr lang="en-US" sz="2000" dirty="0">
                <a:solidFill>
                  <a:schemeClr val="tx1">
                    <a:lumMod val="50000"/>
                    <a:lumOff val="50000"/>
                  </a:schemeClr>
                </a:solidFill>
                <a:latin typeface="Calibri" panose="020F0502020204030204" pitchFamily="34" charset="0"/>
                <a:cs typeface="Calibri" panose="020F0502020204030204" pitchFamily="34" charset="0"/>
              </a:rPr>
              <a:t>How long do you think people listen to the radio? To your station?</a:t>
            </a:r>
          </a:p>
          <a:p>
            <a:endParaRPr lang="en-US" sz="2000" dirty="0">
              <a:solidFill>
                <a:schemeClr val="tx1">
                  <a:lumMod val="50000"/>
                  <a:lumOff val="50000"/>
                </a:schemeClr>
              </a:solidFill>
              <a:latin typeface="Calibri" panose="020F0502020204030204" pitchFamily="34" charset="0"/>
              <a:cs typeface="Calibri" panose="020F0502020204030204" pitchFamily="34" charset="0"/>
            </a:endParaRPr>
          </a:p>
          <a:p>
            <a:r>
              <a:rPr lang="en-US" sz="2000" dirty="0">
                <a:solidFill>
                  <a:schemeClr val="tx1">
                    <a:lumMod val="50000"/>
                    <a:lumOff val="50000"/>
                  </a:schemeClr>
                </a:solidFill>
                <a:latin typeface="Calibri" panose="020F0502020204030204" pitchFamily="34" charset="0"/>
                <a:cs typeface="Calibri" panose="020F0502020204030204" pitchFamily="34" charset="0"/>
              </a:rPr>
              <a:t>According to the Radio Advertising Bureau, adults listen to an average of 11.4 hours of radio per week. And that means multiple stations. </a:t>
            </a:r>
          </a:p>
          <a:p>
            <a:endParaRPr lang="en-US" sz="2000" dirty="0">
              <a:solidFill>
                <a:schemeClr val="tx1">
                  <a:lumMod val="50000"/>
                  <a:lumOff val="50000"/>
                </a:schemeClr>
              </a:solidFill>
              <a:latin typeface="Calibri" panose="020F0502020204030204" pitchFamily="34" charset="0"/>
              <a:cs typeface="Calibri" panose="020F0502020204030204" pitchFamily="34" charset="0"/>
            </a:endParaRPr>
          </a:p>
          <a:p>
            <a:r>
              <a:rPr lang="en-US" sz="2000" dirty="0">
                <a:solidFill>
                  <a:schemeClr val="tx1">
                    <a:lumMod val="50000"/>
                    <a:lumOff val="50000"/>
                  </a:schemeClr>
                </a:solidFill>
                <a:latin typeface="Calibri" panose="020F0502020204030204" pitchFamily="34" charset="0"/>
                <a:cs typeface="Calibri" panose="020F0502020204030204" pitchFamily="34" charset="0"/>
              </a:rPr>
              <a:t>Most public radio stations have an average time spent listening of under 4 hours per week. What does that tell you about how many spots you should air to be effective?  </a:t>
            </a:r>
          </a:p>
          <a:p>
            <a:endParaRPr lang="en-US" dirty="0">
              <a:solidFill>
                <a:schemeClr val="tx1">
                  <a:lumMod val="50000"/>
                  <a:lumOff val="50000"/>
                </a:schemeClr>
              </a:solidFill>
            </a:endParaRPr>
          </a:p>
          <a:p>
            <a:endParaRPr lang="en-US" dirty="0"/>
          </a:p>
        </p:txBody>
      </p:sp>
    </p:spTree>
    <p:extLst>
      <p:ext uri="{BB962C8B-B14F-4D97-AF65-F5344CB8AC3E}">
        <p14:creationId xmlns:p14="http://schemas.microsoft.com/office/powerpoint/2010/main" val="19646498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AB181-17AB-492B-9ED9-2D03278E9716}"/>
              </a:ext>
            </a:extLst>
          </p:cNvPr>
          <p:cNvSpPr>
            <a:spLocks noGrp="1"/>
          </p:cNvSpPr>
          <p:nvPr>
            <p:ph type="title"/>
          </p:nvPr>
        </p:nvSpPr>
        <p:spPr>
          <a:xfrm>
            <a:off x="1286933" y="609600"/>
            <a:ext cx="10197494" cy="1099457"/>
          </a:xfrm>
        </p:spPr>
        <p:txBody>
          <a:bodyPr vert="horz" lIns="91440" tIns="45720" rIns="91440" bIns="45720" rtlCol="0" anchor="t">
            <a:normAutofit fontScale="90000"/>
          </a:bodyPr>
          <a:lstStyle/>
          <a:p>
            <a:r>
              <a:rPr lang="en-US" sz="4000" b="1" dirty="0">
                <a:latin typeface="Calibri" panose="020F0502020204030204" pitchFamily="34" charset="0"/>
                <a:cs typeface="Calibri" panose="020F0502020204030204" pitchFamily="34" charset="0"/>
              </a:rPr>
              <a:t>Building a Proposal</a:t>
            </a:r>
            <a:br>
              <a:rPr lang="en-US" dirty="0"/>
            </a:br>
            <a:br>
              <a:rPr lang="en-US" dirty="0"/>
            </a:br>
            <a:br>
              <a:rPr lang="en-US" dirty="0"/>
            </a:br>
            <a:endParaRPr lang="en-US" sz="2200" dirty="0">
              <a:solidFill>
                <a:schemeClr val="tx1">
                  <a:lumMod val="50000"/>
                  <a:lumOff val="50000"/>
                </a:schemeClr>
              </a:solidFill>
            </a:endParaRPr>
          </a:p>
        </p:txBody>
      </p:sp>
      <p:sp>
        <p:nvSpPr>
          <p:cNvPr id="3" name="TextBox 2">
            <a:extLst>
              <a:ext uri="{FF2B5EF4-FFF2-40B4-BE49-F238E27FC236}">
                <a16:creationId xmlns:a16="http://schemas.microsoft.com/office/drawing/2014/main" id="{BB3FDC9A-7C55-4ECF-9610-F33864886F6D}"/>
              </a:ext>
            </a:extLst>
          </p:cNvPr>
          <p:cNvSpPr txBox="1"/>
          <p:nvPr/>
        </p:nvSpPr>
        <p:spPr>
          <a:xfrm>
            <a:off x="904126" y="1571946"/>
            <a:ext cx="8260422" cy="646331"/>
          </a:xfrm>
          <a:prstGeom prst="rect">
            <a:avLst/>
          </a:prstGeom>
          <a:noFill/>
        </p:spPr>
        <p:txBody>
          <a:bodyPr wrap="square" rtlCol="0">
            <a:spAutoFit/>
          </a:bodyPr>
          <a:lstStyle/>
          <a:p>
            <a:endParaRPr lang="en-US" dirty="0">
              <a:solidFill>
                <a:schemeClr val="tx1">
                  <a:lumMod val="50000"/>
                  <a:lumOff val="50000"/>
                </a:schemeClr>
              </a:solidFill>
            </a:endParaRPr>
          </a:p>
          <a:p>
            <a:endParaRPr lang="en-US" dirty="0"/>
          </a:p>
        </p:txBody>
      </p:sp>
      <p:sp>
        <p:nvSpPr>
          <p:cNvPr id="4" name="TextBox 3">
            <a:extLst>
              <a:ext uri="{FF2B5EF4-FFF2-40B4-BE49-F238E27FC236}">
                <a16:creationId xmlns:a16="http://schemas.microsoft.com/office/drawing/2014/main" id="{3F072E8D-D27D-4322-A9DD-A168AB66D3E6}"/>
              </a:ext>
            </a:extLst>
          </p:cNvPr>
          <p:cNvSpPr txBox="1"/>
          <p:nvPr/>
        </p:nvSpPr>
        <p:spPr>
          <a:xfrm>
            <a:off x="1417834" y="1890445"/>
            <a:ext cx="7376845" cy="3785652"/>
          </a:xfrm>
          <a:prstGeom prst="rect">
            <a:avLst/>
          </a:prstGeom>
          <a:noFill/>
        </p:spPr>
        <p:txBody>
          <a:bodyPr wrap="square" rtlCol="0">
            <a:spAutoFit/>
          </a:bodyPr>
          <a:lstStyle/>
          <a:p>
            <a:r>
              <a:rPr lang="en-US" sz="2000" dirty="0">
                <a:solidFill>
                  <a:schemeClr val="tx1">
                    <a:lumMod val="50000"/>
                    <a:lumOff val="50000"/>
                  </a:schemeClr>
                </a:solidFill>
                <a:latin typeface="Calibri" panose="020F0502020204030204" pitchFamily="34" charset="0"/>
                <a:cs typeface="Calibri" panose="020F0502020204030204" pitchFamily="34" charset="0"/>
              </a:rPr>
              <a:t>The best proposals have four parts:</a:t>
            </a:r>
          </a:p>
          <a:p>
            <a:endParaRPr lang="en-US" sz="2000" dirty="0">
              <a:solidFill>
                <a:schemeClr val="tx1">
                  <a:lumMod val="50000"/>
                  <a:lumOff val="50000"/>
                </a:schemeClr>
              </a:solidFill>
              <a:latin typeface="Calibri" panose="020F0502020204030204" pitchFamily="34" charset="0"/>
              <a:cs typeface="Calibri" panose="020F0502020204030204" pitchFamily="34" charset="0"/>
            </a:endParaRPr>
          </a:p>
          <a:p>
            <a:pPr marL="457200" indent="-457200">
              <a:buFont typeface="+mj-lt"/>
              <a:buAutoNum type="arabicPeriod"/>
            </a:pPr>
            <a:r>
              <a:rPr lang="en-US" sz="2000" dirty="0">
                <a:solidFill>
                  <a:schemeClr val="tx1">
                    <a:lumMod val="50000"/>
                    <a:lumOff val="50000"/>
                  </a:schemeClr>
                </a:solidFill>
                <a:latin typeface="Calibri" panose="020F0502020204030204" pitchFamily="34" charset="0"/>
                <a:cs typeface="Calibri" panose="020F0502020204030204" pitchFamily="34" charset="0"/>
              </a:rPr>
              <a:t>Client goals- this reflects what you learned in your needs analysis.</a:t>
            </a:r>
          </a:p>
          <a:p>
            <a:pPr marL="457200" indent="-457200">
              <a:buFont typeface="+mj-lt"/>
              <a:buAutoNum type="arabicPeriod"/>
            </a:pPr>
            <a:endParaRPr lang="en-US" sz="2000" dirty="0">
              <a:solidFill>
                <a:schemeClr val="tx1">
                  <a:lumMod val="50000"/>
                  <a:lumOff val="50000"/>
                </a:schemeClr>
              </a:solidFill>
              <a:latin typeface="Calibri" panose="020F0502020204030204" pitchFamily="34" charset="0"/>
              <a:cs typeface="Calibri" panose="020F0502020204030204" pitchFamily="34" charset="0"/>
            </a:endParaRPr>
          </a:p>
          <a:p>
            <a:pPr marL="457200" indent="-457200">
              <a:buFont typeface="+mj-lt"/>
              <a:buAutoNum type="arabicPeriod"/>
            </a:pPr>
            <a:r>
              <a:rPr lang="en-US" sz="2000" dirty="0">
                <a:solidFill>
                  <a:schemeClr val="tx1">
                    <a:lumMod val="50000"/>
                    <a:lumOff val="50000"/>
                  </a:schemeClr>
                </a:solidFill>
                <a:latin typeface="Calibri" panose="020F0502020204030204" pitchFamily="34" charset="0"/>
                <a:cs typeface="Calibri" panose="020F0502020204030204" pitchFamily="34" charset="0"/>
              </a:rPr>
              <a:t>How your station can help them achieve those goals- this is where you get to talk about your station.</a:t>
            </a:r>
          </a:p>
          <a:p>
            <a:pPr marL="457200" indent="-457200">
              <a:buFont typeface="+mj-lt"/>
              <a:buAutoNum type="arabicPeriod"/>
            </a:pPr>
            <a:endParaRPr lang="en-US" sz="2000" dirty="0">
              <a:solidFill>
                <a:schemeClr val="tx1">
                  <a:lumMod val="50000"/>
                  <a:lumOff val="50000"/>
                </a:schemeClr>
              </a:solidFill>
              <a:latin typeface="Calibri" panose="020F0502020204030204" pitchFamily="34" charset="0"/>
              <a:cs typeface="Calibri" panose="020F0502020204030204" pitchFamily="34" charset="0"/>
            </a:endParaRPr>
          </a:p>
          <a:p>
            <a:pPr marL="457200" indent="-457200">
              <a:buFont typeface="+mj-lt"/>
              <a:buAutoNum type="arabicPeriod"/>
            </a:pPr>
            <a:r>
              <a:rPr lang="en-US" sz="2000" dirty="0">
                <a:solidFill>
                  <a:schemeClr val="tx1">
                    <a:lumMod val="50000"/>
                    <a:lumOff val="50000"/>
                  </a:schemeClr>
                </a:solidFill>
                <a:latin typeface="Calibri" panose="020F0502020204030204" pitchFamily="34" charset="0"/>
                <a:cs typeface="Calibri" panose="020F0502020204030204" pitchFamily="34" charset="0"/>
              </a:rPr>
              <a:t>Recommended schedule- offer at least two options.</a:t>
            </a:r>
          </a:p>
          <a:p>
            <a:pPr marL="457200" indent="-457200">
              <a:buFont typeface="+mj-lt"/>
              <a:buAutoNum type="arabicPeriod"/>
            </a:pPr>
            <a:endParaRPr lang="en-US" sz="2000" dirty="0">
              <a:solidFill>
                <a:schemeClr val="tx1">
                  <a:lumMod val="50000"/>
                  <a:lumOff val="50000"/>
                </a:schemeClr>
              </a:solidFill>
              <a:latin typeface="Calibri" panose="020F0502020204030204" pitchFamily="34" charset="0"/>
              <a:cs typeface="Calibri" panose="020F0502020204030204" pitchFamily="34" charset="0"/>
            </a:endParaRPr>
          </a:p>
          <a:p>
            <a:pPr marL="457200" indent="-457200">
              <a:buFont typeface="+mj-lt"/>
              <a:buAutoNum type="arabicPeriod"/>
            </a:pPr>
            <a:r>
              <a:rPr lang="en-US" sz="2000" dirty="0">
                <a:solidFill>
                  <a:schemeClr val="tx1">
                    <a:lumMod val="50000"/>
                    <a:lumOff val="50000"/>
                  </a:schemeClr>
                </a:solidFill>
                <a:latin typeface="Calibri" panose="020F0502020204030204" pitchFamily="34" charset="0"/>
                <a:cs typeface="Calibri" panose="020F0502020204030204" pitchFamily="34" charset="0"/>
              </a:rPr>
              <a:t>Sample script- it’s important that the client understands public radio underwriting guidelines.</a:t>
            </a:r>
          </a:p>
        </p:txBody>
      </p:sp>
    </p:spTree>
    <p:extLst>
      <p:ext uri="{BB962C8B-B14F-4D97-AF65-F5344CB8AC3E}">
        <p14:creationId xmlns:p14="http://schemas.microsoft.com/office/powerpoint/2010/main" val="31277095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AB181-17AB-492B-9ED9-2D03278E9716}"/>
              </a:ext>
            </a:extLst>
          </p:cNvPr>
          <p:cNvSpPr>
            <a:spLocks noGrp="1"/>
          </p:cNvSpPr>
          <p:nvPr>
            <p:ph type="title"/>
          </p:nvPr>
        </p:nvSpPr>
        <p:spPr>
          <a:xfrm>
            <a:off x="1037690" y="609600"/>
            <a:ext cx="10446737" cy="1099457"/>
          </a:xfrm>
        </p:spPr>
        <p:txBody>
          <a:bodyPr vert="horz" lIns="91440" tIns="45720" rIns="91440" bIns="45720" rtlCol="0" anchor="t">
            <a:normAutofit fontScale="90000"/>
          </a:bodyPr>
          <a:lstStyle/>
          <a:p>
            <a:r>
              <a:rPr lang="en-US" sz="4000" b="1" dirty="0">
                <a:latin typeface="Calibri" panose="020F0502020204030204" pitchFamily="34" charset="0"/>
                <a:cs typeface="Calibri" panose="020F0502020204030204" pitchFamily="34" charset="0"/>
              </a:rPr>
              <a:t>Building a Proposal</a:t>
            </a:r>
            <a:br>
              <a:rPr lang="en-US" dirty="0"/>
            </a:br>
            <a:br>
              <a:rPr lang="en-US" dirty="0"/>
            </a:br>
            <a:br>
              <a:rPr lang="en-US" dirty="0"/>
            </a:br>
            <a:endParaRPr lang="en-US" sz="2200" dirty="0">
              <a:solidFill>
                <a:schemeClr val="tx1">
                  <a:lumMod val="50000"/>
                  <a:lumOff val="50000"/>
                </a:schemeClr>
              </a:solidFill>
            </a:endParaRPr>
          </a:p>
        </p:txBody>
      </p:sp>
      <p:sp>
        <p:nvSpPr>
          <p:cNvPr id="3" name="TextBox 2">
            <a:extLst>
              <a:ext uri="{FF2B5EF4-FFF2-40B4-BE49-F238E27FC236}">
                <a16:creationId xmlns:a16="http://schemas.microsoft.com/office/drawing/2014/main" id="{BB3FDC9A-7C55-4ECF-9610-F33864886F6D}"/>
              </a:ext>
            </a:extLst>
          </p:cNvPr>
          <p:cNvSpPr txBox="1"/>
          <p:nvPr/>
        </p:nvSpPr>
        <p:spPr>
          <a:xfrm>
            <a:off x="904126" y="1571946"/>
            <a:ext cx="8260422" cy="4031873"/>
          </a:xfrm>
          <a:prstGeom prst="rect">
            <a:avLst/>
          </a:prstGeom>
          <a:noFill/>
        </p:spPr>
        <p:txBody>
          <a:bodyPr wrap="square" rtlCol="0">
            <a:spAutoFit/>
          </a:bodyPr>
          <a:lstStyle/>
          <a:p>
            <a:r>
              <a:rPr lang="en-US" sz="2000" b="1" dirty="0">
                <a:solidFill>
                  <a:schemeClr val="tx1">
                    <a:lumMod val="50000"/>
                    <a:lumOff val="50000"/>
                  </a:schemeClr>
                </a:solidFill>
                <a:latin typeface="Calibri" panose="020F0502020204030204" pitchFamily="34" charset="0"/>
                <a:cs typeface="Calibri" panose="020F0502020204030204" pitchFamily="34" charset="0"/>
              </a:rPr>
              <a:t>Client Objectives:</a:t>
            </a:r>
          </a:p>
          <a:p>
            <a:endParaRPr lang="en-US" sz="2000" dirty="0">
              <a:solidFill>
                <a:schemeClr val="tx1">
                  <a:lumMod val="50000"/>
                  <a:lumOff val="50000"/>
                </a:schemeClr>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US" sz="2000" dirty="0">
                <a:solidFill>
                  <a:schemeClr val="tx1">
                    <a:lumMod val="50000"/>
                    <a:lumOff val="50000"/>
                  </a:schemeClr>
                </a:solidFill>
                <a:latin typeface="Calibri" panose="020F0502020204030204" pitchFamily="34" charset="0"/>
                <a:cs typeface="Calibri" panose="020F0502020204030204" pitchFamily="34" charset="0"/>
              </a:rPr>
              <a:t>Expand ABC University’s reach into the eastern Phoenix zip codes in order to enhance diversity at the University.</a:t>
            </a:r>
          </a:p>
          <a:p>
            <a:pPr marL="342900" indent="-342900">
              <a:buFont typeface="Arial" panose="020B0604020202020204" pitchFamily="34" charset="0"/>
              <a:buChar char="•"/>
            </a:pPr>
            <a:endParaRPr lang="en-US" sz="2000" dirty="0">
              <a:solidFill>
                <a:schemeClr val="tx1">
                  <a:lumMod val="50000"/>
                  <a:lumOff val="50000"/>
                </a:schemeClr>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US" sz="2000" dirty="0">
                <a:solidFill>
                  <a:schemeClr val="tx1">
                    <a:lumMod val="50000"/>
                    <a:lumOff val="50000"/>
                  </a:schemeClr>
                </a:solidFill>
                <a:latin typeface="Calibri" panose="020F0502020204030204" pitchFamily="34" charset="0"/>
                <a:cs typeface="Calibri" panose="020F0502020204030204" pitchFamily="34" charset="0"/>
              </a:rPr>
              <a:t>Promote Open House events in the eastern Phoenix area.</a:t>
            </a:r>
          </a:p>
          <a:p>
            <a:pPr marL="342900" indent="-342900">
              <a:buFont typeface="Arial" panose="020B0604020202020204" pitchFamily="34" charset="0"/>
              <a:buChar char="•"/>
            </a:pPr>
            <a:endParaRPr lang="en-US" sz="2000" dirty="0">
              <a:solidFill>
                <a:schemeClr val="tx1">
                  <a:lumMod val="50000"/>
                  <a:lumOff val="50000"/>
                </a:schemeClr>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US" sz="2000" dirty="0">
                <a:solidFill>
                  <a:schemeClr val="tx1">
                    <a:lumMod val="50000"/>
                    <a:lumOff val="50000"/>
                  </a:schemeClr>
                </a:solidFill>
                <a:latin typeface="Calibri" panose="020F0502020204030204" pitchFamily="34" charset="0"/>
                <a:cs typeface="Calibri" panose="020F0502020204030204" pitchFamily="34" charset="0"/>
              </a:rPr>
              <a:t>Attract more new students into the Masters of Education Program.</a:t>
            </a:r>
          </a:p>
          <a:p>
            <a:pPr marL="342900" indent="-342900">
              <a:buFont typeface="Arial" panose="020B0604020202020204" pitchFamily="34" charset="0"/>
              <a:buChar char="•"/>
            </a:pPr>
            <a:endParaRPr lang="en-US" sz="2000" dirty="0">
              <a:solidFill>
                <a:schemeClr val="tx1">
                  <a:lumMod val="50000"/>
                  <a:lumOff val="50000"/>
                </a:schemeClr>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US" sz="2000" dirty="0">
                <a:solidFill>
                  <a:schemeClr val="tx1">
                    <a:lumMod val="50000"/>
                    <a:lumOff val="50000"/>
                  </a:schemeClr>
                </a:solidFill>
                <a:latin typeface="Calibri" panose="020F0502020204030204" pitchFamily="34" charset="0"/>
                <a:cs typeface="Calibri" panose="020F0502020204030204" pitchFamily="34" charset="0"/>
              </a:rPr>
              <a:t>Gain traction in the Black and Brown Communities for long term student retention.</a:t>
            </a:r>
          </a:p>
          <a:p>
            <a:endParaRPr lang="en-US" dirty="0"/>
          </a:p>
          <a:p>
            <a:endParaRPr lang="en-US" dirty="0"/>
          </a:p>
        </p:txBody>
      </p:sp>
    </p:spTree>
    <p:extLst>
      <p:ext uri="{BB962C8B-B14F-4D97-AF65-F5344CB8AC3E}">
        <p14:creationId xmlns:p14="http://schemas.microsoft.com/office/powerpoint/2010/main" val="24217257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AB181-17AB-492B-9ED9-2D03278E9716}"/>
              </a:ext>
            </a:extLst>
          </p:cNvPr>
          <p:cNvSpPr>
            <a:spLocks noGrp="1"/>
          </p:cNvSpPr>
          <p:nvPr>
            <p:ph type="title"/>
          </p:nvPr>
        </p:nvSpPr>
        <p:spPr>
          <a:xfrm>
            <a:off x="914400" y="609600"/>
            <a:ext cx="10570027" cy="1099457"/>
          </a:xfrm>
        </p:spPr>
        <p:txBody>
          <a:bodyPr vert="horz" lIns="91440" tIns="45720" rIns="91440" bIns="45720" rtlCol="0" anchor="t">
            <a:normAutofit fontScale="90000"/>
          </a:bodyPr>
          <a:lstStyle/>
          <a:p>
            <a:r>
              <a:rPr lang="en-US" sz="4000" b="1" dirty="0">
                <a:latin typeface="Calibri" panose="020F0502020204030204" pitchFamily="34" charset="0"/>
                <a:cs typeface="Calibri" panose="020F0502020204030204" pitchFamily="34" charset="0"/>
              </a:rPr>
              <a:t>Building a proposal</a:t>
            </a:r>
            <a:br>
              <a:rPr lang="en-US" dirty="0"/>
            </a:br>
            <a:br>
              <a:rPr lang="en-US" dirty="0"/>
            </a:br>
            <a:br>
              <a:rPr lang="en-US" dirty="0"/>
            </a:br>
            <a:endParaRPr lang="en-US" sz="2200" dirty="0">
              <a:solidFill>
                <a:schemeClr val="tx1">
                  <a:lumMod val="50000"/>
                  <a:lumOff val="50000"/>
                </a:schemeClr>
              </a:solidFill>
            </a:endParaRPr>
          </a:p>
        </p:txBody>
      </p:sp>
      <p:sp>
        <p:nvSpPr>
          <p:cNvPr id="3" name="TextBox 2">
            <a:extLst>
              <a:ext uri="{FF2B5EF4-FFF2-40B4-BE49-F238E27FC236}">
                <a16:creationId xmlns:a16="http://schemas.microsoft.com/office/drawing/2014/main" id="{BB3FDC9A-7C55-4ECF-9610-F33864886F6D}"/>
              </a:ext>
            </a:extLst>
          </p:cNvPr>
          <p:cNvSpPr txBox="1"/>
          <p:nvPr/>
        </p:nvSpPr>
        <p:spPr>
          <a:xfrm>
            <a:off x="914400" y="1294545"/>
            <a:ext cx="8527550" cy="6217087"/>
          </a:xfrm>
          <a:prstGeom prst="rect">
            <a:avLst/>
          </a:prstGeom>
          <a:noFill/>
        </p:spPr>
        <p:txBody>
          <a:bodyPr wrap="square" rtlCol="0">
            <a:spAutoFit/>
          </a:bodyPr>
          <a:lstStyle/>
          <a:p>
            <a:r>
              <a:rPr lang="en-US" sz="2000" b="1" dirty="0">
                <a:solidFill>
                  <a:schemeClr val="tx1">
                    <a:lumMod val="50000"/>
                    <a:lumOff val="50000"/>
                  </a:schemeClr>
                </a:solidFill>
                <a:latin typeface="Calibri" panose="020F0502020204030204" pitchFamily="34" charset="0"/>
                <a:cs typeface="Calibri" panose="020F0502020204030204" pitchFamily="34" charset="0"/>
              </a:rPr>
              <a:t>Why Radio Phoenix?</a:t>
            </a:r>
          </a:p>
          <a:p>
            <a:endParaRPr lang="en-US" sz="2000" dirty="0">
              <a:solidFill>
                <a:schemeClr val="tx1">
                  <a:lumMod val="50000"/>
                  <a:lumOff val="50000"/>
                </a:schemeClr>
              </a:solidFill>
              <a:latin typeface="Calibri" panose="020F0502020204030204" pitchFamily="34" charset="0"/>
              <a:cs typeface="Calibri" panose="020F0502020204030204" pitchFamily="34" charset="0"/>
            </a:endParaRPr>
          </a:p>
          <a:p>
            <a:r>
              <a:rPr lang="en-US" sz="2000" dirty="0">
                <a:solidFill>
                  <a:schemeClr val="tx1">
                    <a:lumMod val="50000"/>
                    <a:lumOff val="50000"/>
                  </a:schemeClr>
                </a:solidFill>
                <a:latin typeface="Calibri" panose="020F0502020204030204" pitchFamily="34" charset="0"/>
                <a:cs typeface="Calibri" panose="020F0502020204030204" pitchFamily="34" charset="0"/>
              </a:rPr>
              <a:t>As the only Black FCC license holder in the Phoenix area, Radio Phoenix has developed a strong following just to get where we are. Our listeners believe in us- and they will believe in you. </a:t>
            </a:r>
          </a:p>
          <a:p>
            <a:endParaRPr lang="en-US" sz="2000" dirty="0">
              <a:solidFill>
                <a:schemeClr val="tx1">
                  <a:lumMod val="50000"/>
                  <a:lumOff val="50000"/>
                </a:schemeClr>
              </a:solidFill>
              <a:latin typeface="Calibri" panose="020F0502020204030204" pitchFamily="34" charset="0"/>
              <a:cs typeface="Calibri" panose="020F0502020204030204" pitchFamily="34" charset="0"/>
            </a:endParaRPr>
          </a:p>
          <a:p>
            <a:r>
              <a:rPr lang="en-US" sz="2000" dirty="0">
                <a:solidFill>
                  <a:schemeClr val="tx1">
                    <a:lumMod val="50000"/>
                    <a:lumOff val="50000"/>
                  </a:schemeClr>
                </a:solidFill>
                <a:latin typeface="Calibri" panose="020F0502020204030204" pitchFamily="34" charset="0"/>
                <a:cs typeface="Calibri" panose="020F0502020204030204" pitchFamily="34" charset="0"/>
              </a:rPr>
              <a:t>The Halo Effect of Public Media sponsorship shows that listeners tend to believe that sponsors are “the good guys”. People want to do business or support the businesses that support their station. </a:t>
            </a:r>
          </a:p>
          <a:p>
            <a:endParaRPr lang="en-US" sz="2000" dirty="0">
              <a:solidFill>
                <a:schemeClr val="tx1">
                  <a:lumMod val="50000"/>
                  <a:lumOff val="50000"/>
                </a:schemeClr>
              </a:solidFill>
              <a:latin typeface="Calibri" panose="020F0502020204030204" pitchFamily="34" charset="0"/>
              <a:cs typeface="Calibri" panose="020F0502020204030204" pitchFamily="34" charset="0"/>
            </a:endParaRPr>
          </a:p>
          <a:p>
            <a:r>
              <a:rPr lang="en-US" sz="2000" dirty="0">
                <a:solidFill>
                  <a:schemeClr val="tx1">
                    <a:lumMod val="50000"/>
                    <a:lumOff val="50000"/>
                  </a:schemeClr>
                </a:solidFill>
                <a:latin typeface="Calibri" panose="020F0502020204030204" pitchFamily="34" charset="0"/>
                <a:cs typeface="Calibri" panose="020F0502020204030204" pitchFamily="34" charset="0"/>
              </a:rPr>
              <a:t>Desert Soul Media was founded on the principals of education for youth; there is strong affinity with ABC University’s Education program. </a:t>
            </a:r>
          </a:p>
          <a:p>
            <a:endParaRPr lang="en-US" sz="2000" dirty="0">
              <a:solidFill>
                <a:schemeClr val="tx1">
                  <a:lumMod val="50000"/>
                  <a:lumOff val="50000"/>
                </a:schemeClr>
              </a:solidFill>
              <a:latin typeface="Calibri" panose="020F0502020204030204" pitchFamily="34" charset="0"/>
              <a:cs typeface="Calibri" panose="020F0502020204030204" pitchFamily="34" charset="0"/>
            </a:endParaRPr>
          </a:p>
          <a:p>
            <a:r>
              <a:rPr lang="en-US" sz="2000" dirty="0">
                <a:solidFill>
                  <a:schemeClr val="tx1">
                    <a:lumMod val="50000"/>
                    <a:lumOff val="50000"/>
                  </a:schemeClr>
                </a:solidFill>
                <a:latin typeface="Calibri" panose="020F0502020204030204" pitchFamily="34" charset="0"/>
                <a:cs typeface="Calibri" panose="020F0502020204030204" pitchFamily="34" charset="0"/>
              </a:rPr>
              <a:t>Connection to the Community: No other station can match the strength of Radio Phoenix in the BIPOC communities of eastern Phoenix. </a:t>
            </a:r>
          </a:p>
          <a:p>
            <a:endParaRPr lang="en-US" sz="2000" dirty="0">
              <a:solidFill>
                <a:schemeClr val="tx1">
                  <a:lumMod val="50000"/>
                  <a:lumOff val="50000"/>
                </a:schemeClr>
              </a:solidFill>
              <a:latin typeface="Calibri" panose="020F0502020204030204" pitchFamily="34" charset="0"/>
              <a:cs typeface="Calibri" panose="020F0502020204030204" pitchFamily="34" charset="0"/>
            </a:endParaRPr>
          </a:p>
          <a:p>
            <a:r>
              <a:rPr lang="en-US" sz="2000" dirty="0">
                <a:solidFill>
                  <a:schemeClr val="tx1">
                    <a:lumMod val="50000"/>
                    <a:lumOff val="50000"/>
                  </a:schemeClr>
                </a:solidFill>
                <a:latin typeface="Calibri" panose="020F0502020204030204" pitchFamily="34" charset="0"/>
                <a:cs typeface="Calibri" panose="020F0502020204030204" pitchFamily="34" charset="0"/>
              </a:rPr>
              <a:t>Value:  Radio Phoenix offers sponsors the best value in Phoenix radio. Your money goes a long way!</a:t>
            </a:r>
          </a:p>
          <a:p>
            <a:endParaRPr lang="en-US" sz="2000" dirty="0">
              <a:solidFill>
                <a:schemeClr val="tx1">
                  <a:lumMod val="50000"/>
                  <a:lumOff val="50000"/>
                </a:schemeClr>
              </a:solidFill>
              <a:latin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26623113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AB181-17AB-492B-9ED9-2D03278E9716}"/>
              </a:ext>
            </a:extLst>
          </p:cNvPr>
          <p:cNvSpPr>
            <a:spLocks noGrp="1"/>
          </p:cNvSpPr>
          <p:nvPr>
            <p:ph type="title"/>
          </p:nvPr>
        </p:nvSpPr>
        <p:spPr>
          <a:xfrm>
            <a:off x="883576" y="609600"/>
            <a:ext cx="10600851" cy="1099457"/>
          </a:xfrm>
        </p:spPr>
        <p:txBody>
          <a:bodyPr vert="horz" lIns="91440" tIns="45720" rIns="91440" bIns="45720" rtlCol="0" anchor="t">
            <a:normAutofit fontScale="90000"/>
          </a:bodyPr>
          <a:lstStyle/>
          <a:p>
            <a:r>
              <a:rPr lang="en-US" sz="4000" b="1" dirty="0">
                <a:latin typeface="Calibri" panose="020F0502020204030204" pitchFamily="34" charset="0"/>
                <a:cs typeface="Calibri" panose="020F0502020204030204" pitchFamily="34" charset="0"/>
              </a:rPr>
              <a:t>Building a Proposal</a:t>
            </a:r>
            <a:br>
              <a:rPr lang="en-US" dirty="0"/>
            </a:br>
            <a:br>
              <a:rPr lang="en-US" dirty="0"/>
            </a:br>
            <a:br>
              <a:rPr lang="en-US" dirty="0"/>
            </a:br>
            <a:endParaRPr lang="en-US" sz="2200" dirty="0">
              <a:solidFill>
                <a:schemeClr val="tx1">
                  <a:lumMod val="50000"/>
                  <a:lumOff val="50000"/>
                </a:schemeClr>
              </a:solidFill>
            </a:endParaRPr>
          </a:p>
        </p:txBody>
      </p:sp>
      <p:sp>
        <p:nvSpPr>
          <p:cNvPr id="3" name="TextBox 2">
            <a:extLst>
              <a:ext uri="{FF2B5EF4-FFF2-40B4-BE49-F238E27FC236}">
                <a16:creationId xmlns:a16="http://schemas.microsoft.com/office/drawing/2014/main" id="{BB3FDC9A-7C55-4ECF-9610-F33864886F6D}"/>
              </a:ext>
            </a:extLst>
          </p:cNvPr>
          <p:cNvSpPr txBox="1"/>
          <p:nvPr/>
        </p:nvSpPr>
        <p:spPr>
          <a:xfrm>
            <a:off x="883576" y="1376737"/>
            <a:ext cx="8856323" cy="6217087"/>
          </a:xfrm>
          <a:prstGeom prst="rect">
            <a:avLst/>
          </a:prstGeom>
          <a:noFill/>
        </p:spPr>
        <p:txBody>
          <a:bodyPr wrap="square" rtlCol="0">
            <a:spAutoFit/>
          </a:bodyPr>
          <a:lstStyle/>
          <a:p>
            <a:r>
              <a:rPr lang="en-US" sz="2000" dirty="0">
                <a:solidFill>
                  <a:schemeClr val="tx1">
                    <a:lumMod val="50000"/>
                    <a:lumOff val="50000"/>
                  </a:schemeClr>
                </a:solidFill>
                <a:latin typeface="Calibri" panose="020F0502020204030204" pitchFamily="34" charset="0"/>
                <a:cs typeface="Calibri" panose="020F0502020204030204" pitchFamily="34" charset="0"/>
              </a:rPr>
              <a:t>Recommended Schedule:  Here are two options for ABC University.  The first is a strong frequency schedule designed for Open House events. It would air for two weeks leading up to the event.</a:t>
            </a:r>
          </a:p>
          <a:p>
            <a:endParaRPr lang="en-US" sz="2000" dirty="0">
              <a:solidFill>
                <a:schemeClr val="tx1">
                  <a:lumMod val="50000"/>
                  <a:lumOff val="50000"/>
                </a:schemeClr>
              </a:solidFill>
              <a:latin typeface="Calibri" panose="020F0502020204030204" pitchFamily="34" charset="0"/>
              <a:cs typeface="Calibri" panose="020F0502020204030204" pitchFamily="34" charset="0"/>
            </a:endParaRPr>
          </a:p>
          <a:p>
            <a:pPr marL="0" marR="0">
              <a:lnSpc>
                <a:spcPct val="115000"/>
              </a:lnSpc>
              <a:spcBef>
                <a:spcPts val="0"/>
              </a:spcBef>
              <a:spcAft>
                <a:spcPts val="1000"/>
              </a:spcAft>
            </a:pPr>
            <a:r>
              <a:rPr lang="en-US" sz="2000" dirty="0">
                <a:solidFill>
                  <a:schemeClr val="tx1">
                    <a:lumMod val="50000"/>
                    <a:lumOff val="50000"/>
                  </a:schemeClr>
                </a:solidFill>
                <a:latin typeface="Calibri" panose="020F0502020204030204" pitchFamily="34" charset="0"/>
                <a:ea typeface="Calibri" panose="020F0502020204030204" pitchFamily="34" charset="0"/>
                <a:cs typeface="Calibri" panose="020F0502020204030204" pitchFamily="34" charset="0"/>
              </a:rPr>
              <a:t>6</a:t>
            </a:r>
            <a:r>
              <a:rPr lang="en-US" sz="2000" dirty="0">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 X Monday-Friday 6am-10am</a:t>
            </a:r>
          </a:p>
          <a:p>
            <a:pPr marL="0" marR="0">
              <a:lnSpc>
                <a:spcPct val="115000"/>
              </a:lnSpc>
              <a:spcBef>
                <a:spcPts val="0"/>
              </a:spcBef>
              <a:spcAft>
                <a:spcPts val="1000"/>
              </a:spcAft>
            </a:pPr>
            <a:r>
              <a:rPr lang="en-US" sz="2000" dirty="0">
                <a:solidFill>
                  <a:schemeClr val="tx1">
                    <a:lumMod val="50000"/>
                    <a:lumOff val="50000"/>
                  </a:schemeClr>
                </a:solidFill>
                <a:latin typeface="Calibri" panose="020F0502020204030204" pitchFamily="34" charset="0"/>
                <a:ea typeface="Calibri" panose="020F0502020204030204" pitchFamily="34" charset="0"/>
                <a:cs typeface="Calibri" panose="020F0502020204030204" pitchFamily="34" charset="0"/>
              </a:rPr>
              <a:t>6</a:t>
            </a:r>
            <a:r>
              <a:rPr lang="en-US" sz="2000" dirty="0">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 X Mon-Fri 10am-3pm</a:t>
            </a:r>
          </a:p>
          <a:p>
            <a:pPr marL="0" marR="0">
              <a:lnSpc>
                <a:spcPct val="115000"/>
              </a:lnSpc>
              <a:spcBef>
                <a:spcPts val="0"/>
              </a:spcBef>
              <a:spcAft>
                <a:spcPts val="1000"/>
              </a:spcAft>
            </a:pPr>
            <a:r>
              <a:rPr lang="en-US" sz="2000" dirty="0">
                <a:solidFill>
                  <a:schemeClr val="tx1">
                    <a:lumMod val="50000"/>
                    <a:lumOff val="50000"/>
                  </a:schemeClr>
                </a:solidFill>
                <a:latin typeface="Calibri" panose="020F0502020204030204" pitchFamily="34" charset="0"/>
                <a:ea typeface="Calibri" panose="020F0502020204030204" pitchFamily="34" charset="0"/>
                <a:cs typeface="Calibri" panose="020F0502020204030204" pitchFamily="34" charset="0"/>
              </a:rPr>
              <a:t>6</a:t>
            </a:r>
            <a:r>
              <a:rPr lang="en-US" sz="2000" dirty="0">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 X Mon-Fri 3pm-7pm</a:t>
            </a:r>
          </a:p>
          <a:p>
            <a:pPr marL="0" marR="0">
              <a:lnSpc>
                <a:spcPct val="115000"/>
              </a:lnSpc>
              <a:spcBef>
                <a:spcPts val="0"/>
              </a:spcBef>
              <a:spcAft>
                <a:spcPts val="1000"/>
              </a:spcAft>
            </a:pPr>
            <a:r>
              <a:rPr lang="en-US" sz="2000" dirty="0">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10 X Monday-Friday 7pm-Midnight</a:t>
            </a:r>
          </a:p>
          <a:p>
            <a:pPr marL="0" marR="0">
              <a:lnSpc>
                <a:spcPct val="115000"/>
              </a:lnSpc>
              <a:spcBef>
                <a:spcPts val="0"/>
              </a:spcBef>
              <a:spcAft>
                <a:spcPts val="1000"/>
              </a:spcAft>
            </a:pPr>
            <a:r>
              <a:rPr lang="en-US" sz="2000" dirty="0">
                <a:solidFill>
                  <a:schemeClr val="tx1">
                    <a:lumMod val="50000"/>
                    <a:lumOff val="50000"/>
                  </a:schemeClr>
                </a:solidFill>
                <a:latin typeface="Calibri" panose="020F0502020204030204" pitchFamily="34" charset="0"/>
                <a:ea typeface="Calibri" panose="020F0502020204030204" pitchFamily="34" charset="0"/>
                <a:cs typeface="Calibri" panose="020F0502020204030204" pitchFamily="34" charset="0"/>
              </a:rPr>
              <a:t>6 </a:t>
            </a:r>
            <a:r>
              <a:rPr lang="en-US" sz="2000" dirty="0">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X Saturday- Sunday 6am-7pm</a:t>
            </a:r>
          </a:p>
          <a:p>
            <a:pPr marL="0" marR="0">
              <a:lnSpc>
                <a:spcPct val="115000"/>
              </a:lnSpc>
              <a:spcBef>
                <a:spcPts val="0"/>
              </a:spcBef>
              <a:spcAft>
                <a:spcPts val="1000"/>
              </a:spcAft>
            </a:pPr>
            <a:r>
              <a:rPr lang="en-US" sz="2000" dirty="0">
                <a:solidFill>
                  <a:schemeClr val="tx1">
                    <a:lumMod val="50000"/>
                    <a:lumOff val="50000"/>
                  </a:schemeClr>
                </a:solidFill>
                <a:latin typeface="Calibri" panose="020F0502020204030204" pitchFamily="34" charset="0"/>
                <a:ea typeface="Calibri" panose="020F0502020204030204" pitchFamily="34" charset="0"/>
                <a:cs typeface="Calibri" panose="020F0502020204030204" pitchFamily="34" charset="0"/>
              </a:rPr>
              <a:t>6</a:t>
            </a:r>
            <a:r>
              <a:rPr lang="en-US" sz="2000" dirty="0">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 X Best Time Available Monday-Sunday at no charge</a:t>
            </a:r>
          </a:p>
          <a:p>
            <a:pPr marL="0" marR="0">
              <a:lnSpc>
                <a:spcPct val="115000"/>
              </a:lnSpc>
              <a:spcBef>
                <a:spcPts val="0"/>
              </a:spcBef>
              <a:spcAft>
                <a:spcPts val="1000"/>
              </a:spcAft>
            </a:pPr>
            <a:r>
              <a:rPr lang="en-US" sz="2000" dirty="0">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Total of 40 announcements per week; 80 over two weeks</a:t>
            </a:r>
          </a:p>
          <a:p>
            <a:pPr marL="0" marR="0">
              <a:lnSpc>
                <a:spcPct val="115000"/>
              </a:lnSpc>
              <a:spcBef>
                <a:spcPts val="0"/>
              </a:spcBef>
              <a:spcAft>
                <a:spcPts val="1000"/>
              </a:spcAft>
            </a:pPr>
            <a:r>
              <a:rPr lang="en-US" sz="2000" dirty="0">
                <a:solidFill>
                  <a:schemeClr val="tx1">
                    <a:lumMod val="50000"/>
                    <a:lumOff val="50000"/>
                  </a:schemeClr>
                </a:solidFill>
                <a:latin typeface="Calibri" panose="020F0502020204030204" pitchFamily="34" charset="0"/>
                <a:ea typeface="Calibri" panose="020F0502020204030204" pitchFamily="34" charset="0"/>
                <a:cs typeface="Calibri" panose="020F0502020204030204" pitchFamily="34" charset="0"/>
              </a:rPr>
              <a:t>Digital Element: Insert here</a:t>
            </a:r>
            <a:endParaRPr lang="en-US" sz="2000" dirty="0">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endParaRPr>
          </a:p>
          <a:p>
            <a:pPr marL="0" marR="0">
              <a:lnSpc>
                <a:spcPct val="115000"/>
              </a:lnSpc>
              <a:spcBef>
                <a:spcPts val="0"/>
              </a:spcBef>
              <a:spcAft>
                <a:spcPts val="1000"/>
              </a:spcAft>
            </a:pPr>
            <a:r>
              <a:rPr lang="en-US" sz="2000" dirty="0">
                <a:solidFill>
                  <a:schemeClr val="tx1">
                    <a:lumMod val="50000"/>
                    <a:lumOff val="50000"/>
                  </a:schemeClr>
                </a:solidFill>
                <a:latin typeface="Calibri" panose="020F0502020204030204" pitchFamily="34" charset="0"/>
                <a:ea typeface="Calibri" panose="020F0502020204030204" pitchFamily="34" charset="0"/>
                <a:cs typeface="Calibri" panose="020F0502020204030204" pitchFamily="34" charset="0"/>
              </a:rPr>
              <a:t>Total Investment: $680</a:t>
            </a:r>
            <a:endParaRPr lang="en-US" sz="2000" dirty="0">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endParaRPr>
          </a:p>
          <a:p>
            <a:endParaRPr lang="en-US" dirty="0">
              <a:solidFill>
                <a:schemeClr val="tx1">
                  <a:lumMod val="50000"/>
                  <a:lumOff val="50000"/>
                </a:schemeClr>
              </a:solidFill>
            </a:endParaRPr>
          </a:p>
          <a:p>
            <a:endParaRPr lang="en-US" dirty="0"/>
          </a:p>
        </p:txBody>
      </p:sp>
    </p:spTree>
    <p:extLst>
      <p:ext uri="{BB962C8B-B14F-4D97-AF65-F5344CB8AC3E}">
        <p14:creationId xmlns:p14="http://schemas.microsoft.com/office/powerpoint/2010/main" val="23066806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AB181-17AB-492B-9ED9-2D03278E9716}"/>
              </a:ext>
            </a:extLst>
          </p:cNvPr>
          <p:cNvSpPr>
            <a:spLocks noGrp="1"/>
          </p:cNvSpPr>
          <p:nvPr>
            <p:ph type="title"/>
          </p:nvPr>
        </p:nvSpPr>
        <p:spPr>
          <a:xfrm>
            <a:off x="904126" y="609600"/>
            <a:ext cx="10580302" cy="1099457"/>
          </a:xfrm>
        </p:spPr>
        <p:txBody>
          <a:bodyPr vert="horz" lIns="91440" tIns="45720" rIns="91440" bIns="45720" rtlCol="0" anchor="t">
            <a:normAutofit fontScale="90000"/>
          </a:bodyPr>
          <a:lstStyle/>
          <a:p>
            <a:r>
              <a:rPr lang="en-US" sz="4000" b="1" dirty="0"/>
              <a:t>Building a Proposal</a:t>
            </a:r>
            <a:br>
              <a:rPr lang="en-US" dirty="0"/>
            </a:br>
            <a:br>
              <a:rPr lang="en-US" dirty="0"/>
            </a:br>
            <a:br>
              <a:rPr lang="en-US" dirty="0"/>
            </a:br>
            <a:endParaRPr lang="en-US" sz="2200" dirty="0">
              <a:solidFill>
                <a:schemeClr val="tx1">
                  <a:lumMod val="50000"/>
                  <a:lumOff val="50000"/>
                </a:schemeClr>
              </a:solidFill>
            </a:endParaRPr>
          </a:p>
        </p:txBody>
      </p:sp>
      <p:sp>
        <p:nvSpPr>
          <p:cNvPr id="3" name="TextBox 2">
            <a:extLst>
              <a:ext uri="{FF2B5EF4-FFF2-40B4-BE49-F238E27FC236}">
                <a16:creationId xmlns:a16="http://schemas.microsoft.com/office/drawing/2014/main" id="{BB3FDC9A-7C55-4ECF-9610-F33864886F6D}"/>
              </a:ext>
            </a:extLst>
          </p:cNvPr>
          <p:cNvSpPr txBox="1"/>
          <p:nvPr/>
        </p:nvSpPr>
        <p:spPr>
          <a:xfrm>
            <a:off x="904125" y="1345914"/>
            <a:ext cx="8856323" cy="6745436"/>
          </a:xfrm>
          <a:prstGeom prst="rect">
            <a:avLst/>
          </a:prstGeom>
          <a:noFill/>
        </p:spPr>
        <p:txBody>
          <a:bodyPr wrap="square" rtlCol="0">
            <a:spAutoFit/>
          </a:bodyPr>
          <a:lstStyle/>
          <a:p>
            <a:r>
              <a:rPr lang="en-US" sz="2000" dirty="0">
                <a:solidFill>
                  <a:schemeClr val="tx1">
                    <a:lumMod val="50000"/>
                    <a:lumOff val="50000"/>
                  </a:schemeClr>
                </a:solidFill>
                <a:latin typeface="Calibri" panose="020F0502020204030204" pitchFamily="34" charset="0"/>
                <a:cs typeface="Calibri" panose="020F0502020204030204" pitchFamily="34" charset="0"/>
              </a:rPr>
              <a:t>Recommended Schedule: General Branding- This would be an underlying schedule that airs one week per month, 12 months per year. </a:t>
            </a:r>
          </a:p>
          <a:p>
            <a:endParaRPr lang="en-US" sz="2000" dirty="0">
              <a:solidFill>
                <a:schemeClr val="tx1">
                  <a:lumMod val="50000"/>
                  <a:lumOff val="50000"/>
                </a:schemeClr>
              </a:solidFill>
              <a:latin typeface="Calibri" panose="020F0502020204030204" pitchFamily="34" charset="0"/>
              <a:cs typeface="Calibri" panose="020F0502020204030204" pitchFamily="34" charset="0"/>
            </a:endParaRPr>
          </a:p>
          <a:p>
            <a:pPr marL="0" marR="0">
              <a:lnSpc>
                <a:spcPct val="115000"/>
              </a:lnSpc>
              <a:spcBef>
                <a:spcPts val="0"/>
              </a:spcBef>
              <a:spcAft>
                <a:spcPts val="1000"/>
              </a:spcAft>
            </a:pPr>
            <a:r>
              <a:rPr lang="en-US" sz="2000" dirty="0">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4 X Monday-Friday 6am-10am</a:t>
            </a:r>
          </a:p>
          <a:p>
            <a:pPr marL="0" marR="0">
              <a:lnSpc>
                <a:spcPct val="115000"/>
              </a:lnSpc>
              <a:spcBef>
                <a:spcPts val="0"/>
              </a:spcBef>
              <a:spcAft>
                <a:spcPts val="1000"/>
              </a:spcAft>
            </a:pPr>
            <a:r>
              <a:rPr lang="en-US" sz="2000" dirty="0">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4 X Mon-Fri 10am-3pm</a:t>
            </a:r>
          </a:p>
          <a:p>
            <a:pPr marL="0" marR="0">
              <a:lnSpc>
                <a:spcPct val="115000"/>
              </a:lnSpc>
              <a:spcBef>
                <a:spcPts val="0"/>
              </a:spcBef>
              <a:spcAft>
                <a:spcPts val="1000"/>
              </a:spcAft>
            </a:pPr>
            <a:r>
              <a:rPr lang="en-US" sz="2000" dirty="0">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4 X Mon-Fri 3pm-7pm</a:t>
            </a:r>
          </a:p>
          <a:p>
            <a:pPr marL="0" marR="0">
              <a:lnSpc>
                <a:spcPct val="115000"/>
              </a:lnSpc>
              <a:spcBef>
                <a:spcPts val="0"/>
              </a:spcBef>
              <a:spcAft>
                <a:spcPts val="1000"/>
              </a:spcAft>
            </a:pPr>
            <a:r>
              <a:rPr lang="en-US" sz="2000" dirty="0">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5 X Monday-Friday 7pm-Midnight</a:t>
            </a:r>
          </a:p>
          <a:p>
            <a:pPr marL="0" marR="0">
              <a:lnSpc>
                <a:spcPct val="115000"/>
              </a:lnSpc>
              <a:spcBef>
                <a:spcPts val="0"/>
              </a:spcBef>
              <a:spcAft>
                <a:spcPts val="1000"/>
              </a:spcAft>
            </a:pPr>
            <a:r>
              <a:rPr lang="en-US" sz="2000" dirty="0">
                <a:solidFill>
                  <a:schemeClr val="tx1">
                    <a:lumMod val="50000"/>
                    <a:lumOff val="50000"/>
                  </a:schemeClr>
                </a:solidFill>
                <a:latin typeface="Calibri" panose="020F0502020204030204" pitchFamily="34" charset="0"/>
                <a:ea typeface="Calibri" panose="020F0502020204030204" pitchFamily="34" charset="0"/>
                <a:cs typeface="Calibri" panose="020F0502020204030204" pitchFamily="34" charset="0"/>
              </a:rPr>
              <a:t>4 </a:t>
            </a:r>
            <a:r>
              <a:rPr lang="en-US" sz="2000" dirty="0">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X Saturday- Sunday 6am-7pm</a:t>
            </a:r>
          </a:p>
          <a:p>
            <a:pPr marL="0" marR="0">
              <a:lnSpc>
                <a:spcPct val="115000"/>
              </a:lnSpc>
              <a:spcBef>
                <a:spcPts val="0"/>
              </a:spcBef>
              <a:spcAft>
                <a:spcPts val="1000"/>
              </a:spcAft>
            </a:pPr>
            <a:r>
              <a:rPr lang="en-US" sz="2000" dirty="0">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4 X Best Time Available Monday-Sunday at no charge</a:t>
            </a:r>
          </a:p>
          <a:p>
            <a:pPr marL="0" marR="0">
              <a:lnSpc>
                <a:spcPct val="115000"/>
              </a:lnSpc>
              <a:spcBef>
                <a:spcPts val="0"/>
              </a:spcBef>
              <a:spcAft>
                <a:spcPts val="1000"/>
              </a:spcAft>
            </a:pPr>
            <a:r>
              <a:rPr lang="en-US" sz="2000" dirty="0">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Total of 25 announcements per week</a:t>
            </a:r>
          </a:p>
          <a:p>
            <a:pPr marL="0" marR="0">
              <a:lnSpc>
                <a:spcPct val="115000"/>
              </a:lnSpc>
              <a:spcBef>
                <a:spcPts val="0"/>
              </a:spcBef>
              <a:spcAft>
                <a:spcPts val="1000"/>
              </a:spcAft>
            </a:pPr>
            <a:r>
              <a:rPr lang="en-US" sz="2000" dirty="0">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In addition, ABC University would receive a block ad on the home page of KRDP and Radio Phoenix during the same week each month. </a:t>
            </a:r>
          </a:p>
          <a:p>
            <a:pPr>
              <a:lnSpc>
                <a:spcPct val="115000"/>
              </a:lnSpc>
              <a:spcAft>
                <a:spcPts val="1000"/>
              </a:spcAft>
            </a:pPr>
            <a:r>
              <a:rPr lang="en-US" sz="2000" dirty="0">
                <a:solidFill>
                  <a:schemeClr val="tx1">
                    <a:lumMod val="50000"/>
                    <a:lumOff val="50000"/>
                  </a:schemeClr>
                </a:solidFill>
                <a:latin typeface="Calibri" panose="020F0502020204030204" pitchFamily="34" charset="0"/>
                <a:ea typeface="Calibri" panose="020F0502020204030204" pitchFamily="34" charset="0"/>
                <a:cs typeface="Calibri" panose="020F0502020204030204" pitchFamily="34" charset="0"/>
              </a:rPr>
              <a:t>Total Investment: $275 per month</a:t>
            </a:r>
          </a:p>
          <a:p>
            <a:pPr marL="0" marR="0">
              <a:lnSpc>
                <a:spcPct val="115000"/>
              </a:lnSpc>
              <a:spcBef>
                <a:spcPts val="0"/>
              </a:spcBef>
              <a:spcAft>
                <a:spcPts val="1000"/>
              </a:spcAft>
            </a:pPr>
            <a:endParaRPr lang="en-US" sz="2000" dirty="0">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endParaRPr>
          </a:p>
          <a:p>
            <a:endParaRPr lang="en-US" dirty="0">
              <a:solidFill>
                <a:schemeClr val="tx1">
                  <a:lumMod val="50000"/>
                  <a:lumOff val="50000"/>
                </a:schemeClr>
              </a:solidFill>
            </a:endParaRPr>
          </a:p>
          <a:p>
            <a:endParaRPr lang="en-US" dirty="0"/>
          </a:p>
        </p:txBody>
      </p:sp>
    </p:spTree>
    <p:extLst>
      <p:ext uri="{BB962C8B-B14F-4D97-AF65-F5344CB8AC3E}">
        <p14:creationId xmlns:p14="http://schemas.microsoft.com/office/powerpoint/2010/main" val="35908149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AB181-17AB-492B-9ED9-2D03278E9716}"/>
              </a:ext>
            </a:extLst>
          </p:cNvPr>
          <p:cNvSpPr>
            <a:spLocks noGrp="1"/>
          </p:cNvSpPr>
          <p:nvPr>
            <p:ph type="title"/>
          </p:nvPr>
        </p:nvSpPr>
        <p:spPr>
          <a:xfrm>
            <a:off x="904126" y="609600"/>
            <a:ext cx="10580302" cy="1099457"/>
          </a:xfrm>
        </p:spPr>
        <p:txBody>
          <a:bodyPr vert="horz" lIns="91440" tIns="45720" rIns="91440" bIns="45720" rtlCol="0" anchor="t">
            <a:normAutofit fontScale="90000"/>
          </a:bodyPr>
          <a:lstStyle/>
          <a:p>
            <a:r>
              <a:rPr lang="en-US" sz="4000" b="1" dirty="0">
                <a:latin typeface="Calibri" panose="020F0502020204030204" pitchFamily="34" charset="0"/>
                <a:cs typeface="Calibri" panose="020F0502020204030204" pitchFamily="34" charset="0"/>
              </a:rPr>
              <a:t>Building a Proposal</a:t>
            </a:r>
            <a:br>
              <a:rPr lang="en-US" dirty="0"/>
            </a:br>
            <a:br>
              <a:rPr lang="en-US" dirty="0"/>
            </a:br>
            <a:br>
              <a:rPr lang="en-US" dirty="0"/>
            </a:br>
            <a:endParaRPr lang="en-US" sz="2200" dirty="0">
              <a:solidFill>
                <a:schemeClr val="tx1">
                  <a:lumMod val="50000"/>
                  <a:lumOff val="50000"/>
                </a:schemeClr>
              </a:solidFill>
            </a:endParaRPr>
          </a:p>
        </p:txBody>
      </p:sp>
      <p:sp>
        <p:nvSpPr>
          <p:cNvPr id="3" name="TextBox 2">
            <a:extLst>
              <a:ext uri="{FF2B5EF4-FFF2-40B4-BE49-F238E27FC236}">
                <a16:creationId xmlns:a16="http://schemas.microsoft.com/office/drawing/2014/main" id="{BB3FDC9A-7C55-4ECF-9610-F33864886F6D}"/>
              </a:ext>
            </a:extLst>
          </p:cNvPr>
          <p:cNvSpPr txBox="1"/>
          <p:nvPr/>
        </p:nvSpPr>
        <p:spPr>
          <a:xfrm>
            <a:off x="904125" y="1345914"/>
            <a:ext cx="8856323" cy="6360716"/>
          </a:xfrm>
          <a:prstGeom prst="rect">
            <a:avLst/>
          </a:prstGeom>
          <a:noFill/>
        </p:spPr>
        <p:txBody>
          <a:bodyPr wrap="square" rtlCol="0">
            <a:spAutoFit/>
          </a:bodyPr>
          <a:lstStyle/>
          <a:p>
            <a:r>
              <a:rPr lang="en-US" sz="2000" b="1" dirty="0">
                <a:solidFill>
                  <a:schemeClr val="tx1">
                    <a:lumMod val="50000"/>
                    <a:lumOff val="50000"/>
                  </a:schemeClr>
                </a:solidFill>
                <a:latin typeface="Calibri" panose="020F0502020204030204" pitchFamily="34" charset="0"/>
                <a:cs typeface="Calibri" panose="020F0502020204030204" pitchFamily="34" charset="0"/>
              </a:rPr>
              <a:t>Sample Scripts</a:t>
            </a:r>
            <a:r>
              <a:rPr lang="en-US" sz="2000" dirty="0">
                <a:solidFill>
                  <a:schemeClr val="tx1">
                    <a:lumMod val="50000"/>
                    <a:lumOff val="50000"/>
                  </a:schemeClr>
                </a:solidFill>
                <a:latin typeface="Calibri" panose="020F0502020204030204" pitchFamily="34" charset="0"/>
                <a:cs typeface="Calibri" panose="020F0502020204030204" pitchFamily="34" charset="0"/>
              </a:rPr>
              <a:t>: Here are two sample scripts.</a:t>
            </a:r>
          </a:p>
          <a:p>
            <a:endParaRPr lang="en-US" sz="2000" dirty="0">
              <a:solidFill>
                <a:schemeClr val="tx1">
                  <a:lumMod val="50000"/>
                  <a:lumOff val="50000"/>
                </a:schemeClr>
              </a:solidFill>
              <a:latin typeface="Calibri" panose="020F0502020204030204" pitchFamily="34" charset="0"/>
              <a:cs typeface="Calibri" panose="020F0502020204030204" pitchFamily="34" charset="0"/>
            </a:endParaRPr>
          </a:p>
          <a:p>
            <a:r>
              <a:rPr lang="en-US" sz="2000" b="1" dirty="0">
                <a:solidFill>
                  <a:schemeClr val="tx1">
                    <a:lumMod val="50000"/>
                    <a:lumOff val="50000"/>
                  </a:schemeClr>
                </a:solidFill>
                <a:latin typeface="Calibri" panose="020F0502020204030204" pitchFamily="34" charset="0"/>
                <a:cs typeface="Calibri" panose="020F0502020204030204" pitchFamily="34" charset="0"/>
              </a:rPr>
              <a:t>Open House:</a:t>
            </a:r>
          </a:p>
          <a:p>
            <a:endParaRPr lang="en-US" sz="2000" dirty="0">
              <a:solidFill>
                <a:schemeClr val="tx1">
                  <a:lumMod val="50000"/>
                  <a:lumOff val="50000"/>
                </a:schemeClr>
              </a:solidFill>
              <a:latin typeface="Calibri" panose="020F0502020204030204" pitchFamily="34" charset="0"/>
              <a:cs typeface="Calibri" panose="020F0502020204030204" pitchFamily="34" charset="0"/>
            </a:endParaRPr>
          </a:p>
          <a:p>
            <a:r>
              <a:rPr lang="en-US" sz="2000" dirty="0">
                <a:solidFill>
                  <a:schemeClr val="tx1">
                    <a:lumMod val="50000"/>
                    <a:lumOff val="50000"/>
                  </a:schemeClr>
                </a:solidFill>
                <a:latin typeface="Calibri" panose="020F0502020204030204" pitchFamily="34" charset="0"/>
                <a:cs typeface="Calibri" panose="020F0502020204030204" pitchFamily="34" charset="0"/>
              </a:rPr>
              <a:t>Support for Radio Phoenix comes from ABC University’s Masters of Education program announcing an open house event Saturday April 9</a:t>
            </a:r>
            <a:r>
              <a:rPr lang="en-US" sz="2000" baseline="30000" dirty="0">
                <a:solidFill>
                  <a:schemeClr val="tx1">
                    <a:lumMod val="50000"/>
                    <a:lumOff val="50000"/>
                  </a:schemeClr>
                </a:solidFill>
                <a:latin typeface="Calibri" panose="020F0502020204030204" pitchFamily="34" charset="0"/>
                <a:cs typeface="Calibri" panose="020F0502020204030204" pitchFamily="34" charset="0"/>
              </a:rPr>
              <a:t>th</a:t>
            </a:r>
            <a:r>
              <a:rPr lang="en-US" sz="2000" dirty="0">
                <a:solidFill>
                  <a:schemeClr val="tx1">
                    <a:lumMod val="50000"/>
                    <a:lumOff val="50000"/>
                  </a:schemeClr>
                </a:solidFill>
                <a:latin typeface="Calibri" panose="020F0502020204030204" pitchFamily="34" charset="0"/>
                <a:cs typeface="Calibri" panose="020F0502020204030204" pitchFamily="34" charset="0"/>
              </a:rPr>
              <a:t> at 2pm. Those interested in making a difference in their communities by improving education outcomes are welcome to attend. Registration at ABC University.edu slash education. </a:t>
            </a:r>
          </a:p>
          <a:p>
            <a:endParaRPr lang="en-US" sz="2000" dirty="0">
              <a:solidFill>
                <a:schemeClr val="tx1">
                  <a:lumMod val="50000"/>
                  <a:lumOff val="50000"/>
                </a:schemeClr>
              </a:solidFill>
              <a:latin typeface="Calibri" panose="020F0502020204030204" pitchFamily="34" charset="0"/>
              <a:cs typeface="Calibri" panose="020F0502020204030204" pitchFamily="34" charset="0"/>
            </a:endParaRPr>
          </a:p>
          <a:p>
            <a:r>
              <a:rPr lang="en-US" sz="2000" b="1" dirty="0">
                <a:solidFill>
                  <a:schemeClr val="tx1">
                    <a:lumMod val="50000"/>
                    <a:lumOff val="50000"/>
                  </a:schemeClr>
                </a:solidFill>
                <a:latin typeface="Calibri" panose="020F0502020204030204" pitchFamily="34" charset="0"/>
                <a:cs typeface="Calibri" panose="020F0502020204030204" pitchFamily="34" charset="0"/>
              </a:rPr>
              <a:t>General Branding</a:t>
            </a:r>
          </a:p>
          <a:p>
            <a:endParaRPr lang="en-US" sz="2000" dirty="0">
              <a:solidFill>
                <a:schemeClr val="tx1">
                  <a:lumMod val="50000"/>
                  <a:lumOff val="50000"/>
                </a:schemeClr>
              </a:solidFill>
              <a:latin typeface="Calibri" panose="020F0502020204030204" pitchFamily="34" charset="0"/>
              <a:cs typeface="Calibri" panose="020F0502020204030204" pitchFamily="34" charset="0"/>
            </a:endParaRPr>
          </a:p>
          <a:p>
            <a:r>
              <a:rPr lang="en-US" sz="2000" dirty="0">
                <a:solidFill>
                  <a:schemeClr val="tx1">
                    <a:lumMod val="50000"/>
                    <a:lumOff val="50000"/>
                  </a:schemeClr>
                </a:solidFill>
                <a:latin typeface="Calibri" panose="020F0502020204030204" pitchFamily="34" charset="0"/>
                <a:cs typeface="Calibri" panose="020F0502020204030204" pitchFamily="34" charset="0"/>
              </a:rPr>
              <a:t>Support for Radio Phoenix comes from ABC University, seeking a more diverse student body that reflects the greater Phoenix community. Information on scholarship programs for both undergraduate and post graduate degrees as well as certification programs can be found at ABC University dot </a:t>
            </a:r>
            <a:r>
              <a:rPr lang="en-US" sz="2000" dirty="0" err="1">
                <a:solidFill>
                  <a:schemeClr val="tx1">
                    <a:lumMod val="50000"/>
                    <a:lumOff val="50000"/>
                  </a:schemeClr>
                </a:solidFill>
                <a:latin typeface="Calibri" panose="020F0502020204030204" pitchFamily="34" charset="0"/>
                <a:cs typeface="Calibri" panose="020F0502020204030204" pitchFamily="34" charset="0"/>
              </a:rPr>
              <a:t>edu</a:t>
            </a:r>
            <a:r>
              <a:rPr lang="en-US" sz="2000" dirty="0">
                <a:solidFill>
                  <a:schemeClr val="tx1">
                    <a:lumMod val="50000"/>
                    <a:lumOff val="50000"/>
                  </a:schemeClr>
                </a:solidFill>
                <a:latin typeface="Calibri" panose="020F0502020204030204" pitchFamily="34" charset="0"/>
                <a:cs typeface="Calibri" panose="020F0502020204030204" pitchFamily="34" charset="0"/>
              </a:rPr>
              <a:t>.  </a:t>
            </a:r>
          </a:p>
          <a:p>
            <a:endParaRPr lang="en-US" sz="2000" dirty="0">
              <a:solidFill>
                <a:schemeClr val="tx1">
                  <a:lumMod val="50000"/>
                  <a:lumOff val="50000"/>
                </a:schemeClr>
              </a:solidFill>
              <a:latin typeface="Calibri" panose="020F0502020204030204" pitchFamily="34" charset="0"/>
              <a:cs typeface="Calibri" panose="020F0502020204030204" pitchFamily="34" charset="0"/>
            </a:endParaRPr>
          </a:p>
          <a:p>
            <a:pPr marL="0" marR="0">
              <a:lnSpc>
                <a:spcPct val="115000"/>
              </a:lnSpc>
              <a:spcBef>
                <a:spcPts val="0"/>
              </a:spcBef>
              <a:spcAft>
                <a:spcPts val="1000"/>
              </a:spcAft>
            </a:pPr>
            <a:endParaRPr lang="en-US" sz="2000" dirty="0">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endParaRPr>
          </a:p>
          <a:p>
            <a:endParaRPr lang="en-US" dirty="0">
              <a:solidFill>
                <a:schemeClr val="tx1">
                  <a:lumMod val="50000"/>
                  <a:lumOff val="50000"/>
                </a:schemeClr>
              </a:solidFill>
            </a:endParaRPr>
          </a:p>
          <a:p>
            <a:endParaRPr lang="en-US" dirty="0"/>
          </a:p>
        </p:txBody>
      </p:sp>
    </p:spTree>
    <p:extLst>
      <p:ext uri="{BB962C8B-B14F-4D97-AF65-F5344CB8AC3E}">
        <p14:creationId xmlns:p14="http://schemas.microsoft.com/office/powerpoint/2010/main" val="4126314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AB181-17AB-492B-9ED9-2D03278E9716}"/>
              </a:ext>
            </a:extLst>
          </p:cNvPr>
          <p:cNvSpPr>
            <a:spLocks noGrp="1"/>
          </p:cNvSpPr>
          <p:nvPr>
            <p:ph type="title"/>
          </p:nvPr>
        </p:nvSpPr>
        <p:spPr>
          <a:xfrm>
            <a:off x="904126" y="609600"/>
            <a:ext cx="10580302" cy="1099457"/>
          </a:xfrm>
        </p:spPr>
        <p:txBody>
          <a:bodyPr vert="horz" lIns="91440" tIns="45720" rIns="91440" bIns="45720" rtlCol="0" anchor="t">
            <a:normAutofit fontScale="90000"/>
          </a:bodyPr>
          <a:lstStyle/>
          <a:p>
            <a:r>
              <a:rPr lang="en-US" dirty="0"/>
              <a:t>Copy Guidelines</a:t>
            </a:r>
            <a:br>
              <a:rPr lang="en-US" dirty="0"/>
            </a:br>
            <a:br>
              <a:rPr lang="en-US" dirty="0"/>
            </a:br>
            <a:br>
              <a:rPr lang="en-US" dirty="0"/>
            </a:br>
            <a:endParaRPr lang="en-US" sz="2200" dirty="0">
              <a:solidFill>
                <a:schemeClr val="tx1">
                  <a:lumMod val="50000"/>
                  <a:lumOff val="50000"/>
                </a:schemeClr>
              </a:solidFill>
            </a:endParaRPr>
          </a:p>
        </p:txBody>
      </p:sp>
      <p:sp>
        <p:nvSpPr>
          <p:cNvPr id="3" name="TextBox 2">
            <a:extLst>
              <a:ext uri="{FF2B5EF4-FFF2-40B4-BE49-F238E27FC236}">
                <a16:creationId xmlns:a16="http://schemas.microsoft.com/office/drawing/2014/main" id="{BB3FDC9A-7C55-4ECF-9610-F33864886F6D}"/>
              </a:ext>
            </a:extLst>
          </p:cNvPr>
          <p:cNvSpPr txBox="1"/>
          <p:nvPr/>
        </p:nvSpPr>
        <p:spPr>
          <a:xfrm>
            <a:off x="904125" y="1345914"/>
            <a:ext cx="8856323" cy="7284045"/>
          </a:xfrm>
          <a:prstGeom prst="rect">
            <a:avLst/>
          </a:prstGeom>
          <a:noFill/>
        </p:spPr>
        <p:txBody>
          <a:bodyPr wrap="square" rtlCol="0">
            <a:spAutoFit/>
          </a:bodyPr>
          <a:lstStyle/>
          <a:p>
            <a:r>
              <a:rPr lang="en-US" sz="2000" dirty="0">
                <a:solidFill>
                  <a:schemeClr val="tx1">
                    <a:lumMod val="50000"/>
                    <a:lumOff val="50000"/>
                  </a:schemeClr>
                </a:solidFill>
                <a:latin typeface="Calibri" panose="020F0502020204030204" pitchFamily="34" charset="0"/>
                <a:cs typeface="Calibri" panose="020F0502020204030204" pitchFamily="34" charset="0"/>
              </a:rPr>
              <a:t>Writing good copy will serve your client and your listeners.</a:t>
            </a:r>
          </a:p>
          <a:p>
            <a:endParaRPr lang="en-US" sz="2000" dirty="0">
              <a:solidFill>
                <a:schemeClr val="tx1">
                  <a:lumMod val="50000"/>
                  <a:lumOff val="50000"/>
                </a:schemeClr>
              </a:solidFill>
              <a:latin typeface="Calibri" panose="020F0502020204030204" pitchFamily="34" charset="0"/>
              <a:cs typeface="Calibri" panose="020F0502020204030204" pitchFamily="34" charset="0"/>
            </a:endParaRPr>
          </a:p>
          <a:p>
            <a:r>
              <a:rPr lang="en-US" sz="2000" dirty="0">
                <a:solidFill>
                  <a:schemeClr val="tx1">
                    <a:lumMod val="50000"/>
                    <a:lumOff val="50000"/>
                  </a:schemeClr>
                </a:solidFill>
                <a:latin typeface="Calibri" panose="020F0502020204030204" pitchFamily="34" charset="0"/>
                <a:cs typeface="Calibri" panose="020F0502020204030204" pitchFamily="34" charset="0"/>
              </a:rPr>
              <a:t>NFCB offers a comprehensive guide to underwriting language.  These four basic principles will help public broadcasters avoid problems:</a:t>
            </a:r>
          </a:p>
          <a:p>
            <a:endParaRPr lang="en-US" sz="2000" dirty="0">
              <a:solidFill>
                <a:schemeClr val="tx1">
                  <a:lumMod val="50000"/>
                  <a:lumOff val="50000"/>
                </a:schemeClr>
              </a:solidFill>
              <a:latin typeface="Calibri" panose="020F0502020204030204" pitchFamily="34" charset="0"/>
              <a:cs typeface="Calibri" panose="020F0502020204030204" pitchFamily="34" charset="0"/>
            </a:endParaRPr>
          </a:p>
          <a:p>
            <a:pPr marL="457200" indent="-457200">
              <a:buAutoNum type="arabicPeriod"/>
            </a:pPr>
            <a:r>
              <a:rPr lang="en-US" sz="2000" dirty="0">
                <a:solidFill>
                  <a:schemeClr val="tx1">
                    <a:lumMod val="50000"/>
                    <a:lumOff val="50000"/>
                  </a:schemeClr>
                </a:solidFill>
                <a:latin typeface="Calibri" panose="020F0502020204030204" pitchFamily="34" charset="0"/>
                <a:cs typeface="Calibri" panose="020F0502020204030204" pitchFamily="34" charset="0"/>
              </a:rPr>
              <a:t>Respect and serve your audience. If you air commercial-sounding language, your listeners will notice, and they will not be happy. Without an audience, your station serves no purpose, particularly as a Noncommercial Educational (NCE) licensee.</a:t>
            </a:r>
          </a:p>
          <a:p>
            <a:endParaRPr lang="en-US" sz="2000" dirty="0">
              <a:solidFill>
                <a:schemeClr val="tx1">
                  <a:lumMod val="50000"/>
                  <a:lumOff val="50000"/>
                </a:schemeClr>
              </a:solidFill>
              <a:latin typeface="Calibri" panose="020F0502020204030204" pitchFamily="34" charset="0"/>
              <a:cs typeface="Calibri" panose="020F0502020204030204" pitchFamily="34" charset="0"/>
            </a:endParaRPr>
          </a:p>
          <a:p>
            <a:pPr marL="457200" indent="-457200">
              <a:buAutoNum type="arabicPeriod" startAt="2"/>
            </a:pPr>
            <a:r>
              <a:rPr lang="en-US" sz="2000" dirty="0">
                <a:solidFill>
                  <a:schemeClr val="tx1">
                    <a:lumMod val="50000"/>
                    <a:lumOff val="50000"/>
                  </a:schemeClr>
                </a:solidFill>
                <a:latin typeface="Calibri" panose="020F0502020204030204" pitchFamily="34" charset="0"/>
                <a:cs typeface="Calibri" panose="020F0502020204030204" pitchFamily="34" charset="0"/>
              </a:rPr>
              <a:t>Understand the FCC’s rules and regulations and, perhaps more importantly – their intent.</a:t>
            </a:r>
          </a:p>
          <a:p>
            <a:endParaRPr lang="en-US" sz="2000" dirty="0">
              <a:solidFill>
                <a:schemeClr val="tx1">
                  <a:lumMod val="50000"/>
                  <a:lumOff val="50000"/>
                </a:schemeClr>
              </a:solidFill>
              <a:latin typeface="Calibri" panose="020F0502020204030204" pitchFamily="34" charset="0"/>
              <a:cs typeface="Calibri" panose="020F0502020204030204" pitchFamily="34" charset="0"/>
            </a:endParaRPr>
          </a:p>
          <a:p>
            <a:pPr marL="457200" indent="-457200">
              <a:buAutoNum type="arabicPeriod" startAt="3"/>
            </a:pPr>
            <a:r>
              <a:rPr lang="en-US" sz="2000" dirty="0">
                <a:solidFill>
                  <a:schemeClr val="tx1">
                    <a:lumMod val="50000"/>
                    <a:lumOff val="50000"/>
                  </a:schemeClr>
                </a:solidFill>
                <a:latin typeface="Calibri" panose="020F0502020204030204" pitchFamily="34" charset="0"/>
                <a:cs typeface="Calibri" panose="020F0502020204030204" pitchFamily="34" charset="0"/>
              </a:rPr>
              <a:t>Establish station underwriting guidelines in writing – and make sure everyone on staff understands them.</a:t>
            </a:r>
          </a:p>
          <a:p>
            <a:endParaRPr lang="en-US" sz="2000" dirty="0">
              <a:solidFill>
                <a:schemeClr val="tx1">
                  <a:lumMod val="50000"/>
                  <a:lumOff val="50000"/>
                </a:schemeClr>
              </a:solidFill>
              <a:latin typeface="Calibri" panose="020F0502020204030204" pitchFamily="34" charset="0"/>
              <a:cs typeface="Calibri" panose="020F0502020204030204" pitchFamily="34" charset="0"/>
            </a:endParaRPr>
          </a:p>
          <a:p>
            <a:r>
              <a:rPr lang="en-US" sz="2000" dirty="0">
                <a:solidFill>
                  <a:schemeClr val="tx1">
                    <a:lumMod val="50000"/>
                    <a:lumOff val="50000"/>
                  </a:schemeClr>
                </a:solidFill>
                <a:latin typeface="Calibri" panose="020F0502020204030204" pitchFamily="34" charset="0"/>
                <a:cs typeface="Calibri" panose="020F0502020204030204" pitchFamily="34" charset="0"/>
              </a:rPr>
              <a:t>4.	Abide by your guidelines.</a:t>
            </a:r>
          </a:p>
          <a:p>
            <a:r>
              <a:rPr lang="en-US" sz="2000" dirty="0">
                <a:solidFill>
                  <a:schemeClr val="tx1">
                    <a:lumMod val="50000"/>
                    <a:lumOff val="50000"/>
                  </a:schemeClr>
                </a:solidFill>
                <a:latin typeface="Calibri" panose="020F0502020204030204" pitchFamily="34" charset="0"/>
                <a:cs typeface="Calibri" panose="020F0502020204030204" pitchFamily="34" charset="0"/>
              </a:rPr>
              <a:t> </a:t>
            </a:r>
          </a:p>
          <a:p>
            <a:endParaRPr lang="en-US" sz="2000" dirty="0">
              <a:solidFill>
                <a:schemeClr val="tx1">
                  <a:lumMod val="50000"/>
                  <a:lumOff val="50000"/>
                </a:schemeClr>
              </a:solidFill>
              <a:latin typeface="Calibri" panose="020F0502020204030204" pitchFamily="34" charset="0"/>
              <a:cs typeface="Calibri" panose="020F0502020204030204" pitchFamily="34" charset="0"/>
            </a:endParaRPr>
          </a:p>
          <a:p>
            <a:endParaRPr lang="en-US" sz="2000" dirty="0">
              <a:solidFill>
                <a:schemeClr val="tx1">
                  <a:lumMod val="50000"/>
                  <a:lumOff val="50000"/>
                </a:schemeClr>
              </a:solidFill>
              <a:latin typeface="Calibri" panose="020F0502020204030204" pitchFamily="34" charset="0"/>
              <a:cs typeface="Calibri" panose="020F0502020204030204" pitchFamily="34" charset="0"/>
            </a:endParaRPr>
          </a:p>
          <a:p>
            <a:pPr marL="0" marR="0">
              <a:lnSpc>
                <a:spcPct val="115000"/>
              </a:lnSpc>
              <a:spcBef>
                <a:spcPts val="0"/>
              </a:spcBef>
              <a:spcAft>
                <a:spcPts val="1000"/>
              </a:spcAft>
            </a:pPr>
            <a:endParaRPr lang="en-US" sz="2000" dirty="0">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endParaRPr>
          </a:p>
          <a:p>
            <a:endParaRPr lang="en-US" dirty="0">
              <a:solidFill>
                <a:schemeClr val="tx1">
                  <a:lumMod val="50000"/>
                  <a:lumOff val="50000"/>
                </a:schemeClr>
              </a:solidFill>
            </a:endParaRPr>
          </a:p>
          <a:p>
            <a:endParaRPr lang="en-US" dirty="0"/>
          </a:p>
        </p:txBody>
      </p:sp>
    </p:spTree>
    <p:extLst>
      <p:ext uri="{BB962C8B-B14F-4D97-AF65-F5344CB8AC3E}">
        <p14:creationId xmlns:p14="http://schemas.microsoft.com/office/powerpoint/2010/main" val="27485958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AB181-17AB-492B-9ED9-2D03278E9716}"/>
              </a:ext>
            </a:extLst>
          </p:cNvPr>
          <p:cNvSpPr>
            <a:spLocks noGrp="1"/>
          </p:cNvSpPr>
          <p:nvPr>
            <p:ph type="title"/>
          </p:nvPr>
        </p:nvSpPr>
        <p:spPr>
          <a:xfrm>
            <a:off x="904126" y="609600"/>
            <a:ext cx="10580302" cy="1099457"/>
          </a:xfrm>
        </p:spPr>
        <p:txBody>
          <a:bodyPr vert="horz" lIns="91440" tIns="45720" rIns="91440" bIns="45720" rtlCol="0" anchor="t">
            <a:normAutofit/>
          </a:bodyPr>
          <a:lstStyle/>
          <a:p>
            <a:r>
              <a:rPr lang="en-US" b="1" dirty="0">
                <a:latin typeface="Calibri" panose="020F0502020204030204" pitchFamily="34" charset="0"/>
                <a:cs typeface="Calibri" panose="020F0502020204030204" pitchFamily="34" charset="0"/>
              </a:rPr>
              <a:t>Tracking activity</a:t>
            </a:r>
            <a:br>
              <a:rPr lang="en-US" dirty="0"/>
            </a:br>
            <a:endParaRPr lang="en-US" sz="2200" dirty="0">
              <a:solidFill>
                <a:schemeClr val="tx1">
                  <a:lumMod val="50000"/>
                  <a:lumOff val="50000"/>
                </a:schemeClr>
              </a:solidFill>
            </a:endParaRPr>
          </a:p>
        </p:txBody>
      </p:sp>
      <p:sp>
        <p:nvSpPr>
          <p:cNvPr id="3" name="TextBox 2">
            <a:extLst>
              <a:ext uri="{FF2B5EF4-FFF2-40B4-BE49-F238E27FC236}">
                <a16:creationId xmlns:a16="http://schemas.microsoft.com/office/drawing/2014/main" id="{BB3FDC9A-7C55-4ECF-9610-F33864886F6D}"/>
              </a:ext>
            </a:extLst>
          </p:cNvPr>
          <p:cNvSpPr txBox="1"/>
          <p:nvPr/>
        </p:nvSpPr>
        <p:spPr>
          <a:xfrm>
            <a:off x="904126" y="1345914"/>
            <a:ext cx="8856323" cy="8515152"/>
          </a:xfrm>
          <a:prstGeom prst="rect">
            <a:avLst/>
          </a:prstGeom>
          <a:noFill/>
        </p:spPr>
        <p:txBody>
          <a:bodyPr wrap="square" rtlCol="0">
            <a:spAutoFit/>
          </a:bodyPr>
          <a:lstStyle/>
          <a:p>
            <a:r>
              <a:rPr lang="en-US" sz="2000" dirty="0">
                <a:solidFill>
                  <a:schemeClr val="tx1">
                    <a:lumMod val="50000"/>
                    <a:lumOff val="50000"/>
                  </a:schemeClr>
                </a:solidFill>
                <a:latin typeface="Calibri" panose="020F0502020204030204" pitchFamily="34" charset="0"/>
                <a:cs typeface="Calibri" panose="020F0502020204030204" pitchFamily="34" charset="0"/>
              </a:rPr>
              <a:t>Sales is a numbers game. Keep track of yourself and your activity.</a:t>
            </a:r>
          </a:p>
          <a:p>
            <a:endParaRPr lang="en-US" sz="2000" dirty="0">
              <a:solidFill>
                <a:schemeClr val="tx1">
                  <a:lumMod val="50000"/>
                  <a:lumOff val="50000"/>
                </a:schemeClr>
              </a:solidFill>
              <a:latin typeface="Calibri" panose="020F0502020204030204" pitchFamily="34" charset="0"/>
              <a:cs typeface="Calibri" panose="020F0502020204030204" pitchFamily="34" charset="0"/>
            </a:endParaRPr>
          </a:p>
          <a:p>
            <a:r>
              <a:rPr lang="en-US" sz="2000" dirty="0">
                <a:solidFill>
                  <a:schemeClr val="tx1">
                    <a:lumMod val="50000"/>
                    <a:lumOff val="50000"/>
                  </a:schemeClr>
                </a:solidFill>
                <a:latin typeface="Calibri" panose="020F0502020204030204" pitchFamily="34" charset="0"/>
                <a:cs typeface="Calibri" panose="020F0502020204030204" pitchFamily="34" charset="0"/>
              </a:rPr>
              <a:t>Be disciplined, even when it’s hard. Even when nobody returns your call. </a:t>
            </a:r>
          </a:p>
          <a:p>
            <a:endParaRPr lang="en-US" sz="2000" dirty="0">
              <a:solidFill>
                <a:schemeClr val="tx1">
                  <a:lumMod val="50000"/>
                  <a:lumOff val="50000"/>
                </a:schemeClr>
              </a:solidFill>
              <a:latin typeface="Calibri" panose="020F0502020204030204" pitchFamily="34" charset="0"/>
              <a:cs typeface="Calibri" panose="020F0502020204030204" pitchFamily="34" charset="0"/>
            </a:endParaRPr>
          </a:p>
          <a:p>
            <a:r>
              <a:rPr lang="en-US" sz="2000" dirty="0">
                <a:solidFill>
                  <a:schemeClr val="tx1">
                    <a:lumMod val="50000"/>
                    <a:lumOff val="50000"/>
                  </a:schemeClr>
                </a:solidFill>
                <a:latin typeface="Calibri" panose="020F0502020204030204" pitchFamily="34" charset="0"/>
                <a:cs typeface="Calibri" panose="020F0502020204030204" pitchFamily="34" charset="0"/>
              </a:rPr>
              <a:t>Set aside time each week to do research on new prospects. </a:t>
            </a:r>
          </a:p>
          <a:p>
            <a:endParaRPr lang="en-US" sz="2000" dirty="0">
              <a:solidFill>
                <a:schemeClr val="tx1">
                  <a:lumMod val="50000"/>
                  <a:lumOff val="50000"/>
                </a:schemeClr>
              </a:solidFill>
              <a:latin typeface="Calibri" panose="020F0502020204030204" pitchFamily="34" charset="0"/>
              <a:cs typeface="Calibri" panose="020F0502020204030204" pitchFamily="34" charset="0"/>
            </a:endParaRPr>
          </a:p>
          <a:p>
            <a:r>
              <a:rPr lang="en-US" sz="2000" dirty="0">
                <a:solidFill>
                  <a:schemeClr val="tx1">
                    <a:lumMod val="50000"/>
                    <a:lumOff val="50000"/>
                  </a:schemeClr>
                </a:solidFill>
                <a:latin typeface="Calibri" panose="020F0502020204030204" pitchFamily="34" charset="0"/>
                <a:cs typeface="Calibri" panose="020F0502020204030204" pitchFamily="34" charset="0"/>
              </a:rPr>
              <a:t>Use a simple tracking system- Weekly activity report</a:t>
            </a:r>
          </a:p>
          <a:p>
            <a:endParaRPr lang="en-US" sz="2000" dirty="0">
              <a:solidFill>
                <a:schemeClr val="tx1">
                  <a:lumMod val="50000"/>
                  <a:lumOff val="50000"/>
                </a:schemeClr>
              </a:solidFill>
              <a:latin typeface="Calibri" panose="020F0502020204030204" pitchFamily="34" charset="0"/>
              <a:cs typeface="Calibri" panose="020F0502020204030204" pitchFamily="34" charset="0"/>
            </a:endParaRPr>
          </a:p>
          <a:p>
            <a:r>
              <a:rPr lang="en-US" sz="2000" dirty="0">
                <a:solidFill>
                  <a:schemeClr val="tx1">
                    <a:lumMod val="50000"/>
                    <a:lumOff val="50000"/>
                  </a:schemeClr>
                </a:solidFill>
                <a:latin typeface="Calibri" panose="020F0502020204030204" pitchFamily="34" charset="0"/>
                <a:cs typeface="Calibri" panose="020F0502020204030204" pitchFamily="34" charset="0"/>
              </a:rPr>
              <a:t>	Who you called each week</a:t>
            </a:r>
          </a:p>
          <a:p>
            <a:r>
              <a:rPr lang="en-US" sz="2000" dirty="0">
                <a:solidFill>
                  <a:schemeClr val="tx1">
                    <a:lumMod val="50000"/>
                    <a:lumOff val="50000"/>
                  </a:schemeClr>
                </a:solidFill>
                <a:latin typeface="Calibri" panose="020F0502020204030204" pitchFamily="34" charset="0"/>
                <a:cs typeface="Calibri" panose="020F0502020204030204" pitchFamily="34" charset="0"/>
              </a:rPr>
              <a:t>	Who you talked to or saw each week</a:t>
            </a:r>
          </a:p>
          <a:p>
            <a:r>
              <a:rPr lang="en-US" sz="2000" dirty="0">
                <a:solidFill>
                  <a:schemeClr val="tx1">
                    <a:lumMod val="50000"/>
                    <a:lumOff val="50000"/>
                  </a:schemeClr>
                </a:solidFill>
                <a:latin typeface="Calibri" panose="020F0502020204030204" pitchFamily="34" charset="0"/>
                <a:cs typeface="Calibri" panose="020F0502020204030204" pitchFamily="34" charset="0"/>
              </a:rPr>
              <a:t>	What business you wrote each week</a:t>
            </a:r>
          </a:p>
          <a:p>
            <a:r>
              <a:rPr lang="en-US" sz="2000" dirty="0">
                <a:solidFill>
                  <a:schemeClr val="tx1">
                    <a:lumMod val="50000"/>
                    <a:lumOff val="50000"/>
                  </a:schemeClr>
                </a:solidFill>
                <a:latin typeface="Calibri" panose="020F0502020204030204" pitchFamily="34" charset="0"/>
                <a:cs typeface="Calibri" panose="020F0502020204030204" pitchFamily="34" charset="0"/>
              </a:rPr>
              <a:t>	What business you lost each week. </a:t>
            </a:r>
          </a:p>
          <a:p>
            <a:endParaRPr lang="en-US" sz="2000" dirty="0">
              <a:solidFill>
                <a:schemeClr val="tx1">
                  <a:lumMod val="50000"/>
                  <a:lumOff val="50000"/>
                </a:schemeClr>
              </a:solidFill>
              <a:latin typeface="Calibri" panose="020F0502020204030204" pitchFamily="34" charset="0"/>
              <a:cs typeface="Calibri" panose="020F0502020204030204" pitchFamily="34" charset="0"/>
            </a:endParaRPr>
          </a:p>
          <a:p>
            <a:r>
              <a:rPr lang="en-US" sz="2000" dirty="0">
                <a:solidFill>
                  <a:schemeClr val="tx1">
                    <a:lumMod val="50000"/>
                    <a:lumOff val="50000"/>
                  </a:schemeClr>
                </a:solidFill>
                <a:latin typeface="Calibri" panose="020F0502020204030204" pitchFamily="34" charset="0"/>
                <a:cs typeface="Calibri" panose="020F0502020204030204" pitchFamily="34" charset="0"/>
              </a:rPr>
              <a:t>Keep the funnel full!</a:t>
            </a:r>
          </a:p>
          <a:p>
            <a:endParaRPr lang="en-US" sz="2000" dirty="0">
              <a:solidFill>
                <a:schemeClr val="tx1">
                  <a:lumMod val="50000"/>
                  <a:lumOff val="50000"/>
                </a:schemeClr>
              </a:solidFill>
              <a:latin typeface="Calibri" panose="020F0502020204030204" pitchFamily="34" charset="0"/>
              <a:cs typeface="Calibri" panose="020F0502020204030204" pitchFamily="34" charset="0"/>
            </a:endParaRPr>
          </a:p>
          <a:p>
            <a:r>
              <a:rPr lang="en-US" sz="2000" dirty="0">
                <a:solidFill>
                  <a:schemeClr val="tx1">
                    <a:lumMod val="50000"/>
                    <a:lumOff val="50000"/>
                  </a:schemeClr>
                </a:solidFill>
                <a:latin typeface="Calibri" panose="020F0502020204030204" pitchFamily="34" charset="0"/>
                <a:cs typeface="Calibri" panose="020F0502020204030204" pitchFamily="34" charset="0"/>
              </a:rPr>
              <a:t>	Projection worksheet</a:t>
            </a:r>
          </a:p>
          <a:p>
            <a:endParaRPr lang="en-US" sz="2000" dirty="0">
              <a:solidFill>
                <a:schemeClr val="tx1">
                  <a:lumMod val="50000"/>
                  <a:lumOff val="50000"/>
                </a:schemeClr>
              </a:solidFill>
              <a:latin typeface="Calibri" panose="020F0502020204030204" pitchFamily="34" charset="0"/>
              <a:cs typeface="Calibri" panose="020F0502020204030204" pitchFamily="34" charset="0"/>
            </a:endParaRPr>
          </a:p>
          <a:p>
            <a:endParaRPr lang="en-US" sz="2000" dirty="0">
              <a:solidFill>
                <a:schemeClr val="tx1">
                  <a:lumMod val="50000"/>
                  <a:lumOff val="50000"/>
                </a:schemeClr>
              </a:solidFill>
              <a:latin typeface="Calibri" panose="020F0502020204030204" pitchFamily="34" charset="0"/>
              <a:cs typeface="Calibri" panose="020F0502020204030204" pitchFamily="34" charset="0"/>
            </a:endParaRPr>
          </a:p>
          <a:p>
            <a:endParaRPr lang="en-US" sz="2000" dirty="0">
              <a:solidFill>
                <a:schemeClr val="tx1">
                  <a:lumMod val="50000"/>
                  <a:lumOff val="50000"/>
                </a:schemeClr>
              </a:solidFill>
              <a:latin typeface="Calibri" panose="020F0502020204030204" pitchFamily="34" charset="0"/>
              <a:cs typeface="Calibri" panose="020F0502020204030204" pitchFamily="34" charset="0"/>
            </a:endParaRPr>
          </a:p>
          <a:p>
            <a:endParaRPr lang="en-US" sz="2000" dirty="0">
              <a:solidFill>
                <a:schemeClr val="tx1">
                  <a:lumMod val="50000"/>
                  <a:lumOff val="50000"/>
                </a:schemeClr>
              </a:solidFill>
              <a:latin typeface="Calibri" panose="020F0502020204030204" pitchFamily="34" charset="0"/>
              <a:cs typeface="Calibri" panose="020F0502020204030204" pitchFamily="34" charset="0"/>
            </a:endParaRPr>
          </a:p>
          <a:p>
            <a:endParaRPr lang="en-US" sz="2000" dirty="0">
              <a:solidFill>
                <a:schemeClr val="tx1">
                  <a:lumMod val="50000"/>
                  <a:lumOff val="50000"/>
                </a:schemeClr>
              </a:solidFill>
              <a:latin typeface="Calibri" panose="020F0502020204030204" pitchFamily="34" charset="0"/>
              <a:cs typeface="Calibri" panose="020F0502020204030204" pitchFamily="34" charset="0"/>
            </a:endParaRPr>
          </a:p>
          <a:p>
            <a:r>
              <a:rPr lang="en-US" sz="2000" dirty="0">
                <a:solidFill>
                  <a:schemeClr val="tx1">
                    <a:lumMod val="50000"/>
                    <a:lumOff val="50000"/>
                  </a:schemeClr>
                </a:solidFill>
                <a:latin typeface="Calibri" panose="020F0502020204030204" pitchFamily="34" charset="0"/>
                <a:cs typeface="Calibri" panose="020F0502020204030204" pitchFamily="34" charset="0"/>
              </a:rPr>
              <a:t> </a:t>
            </a:r>
          </a:p>
          <a:p>
            <a:endParaRPr lang="en-US" sz="2000" dirty="0">
              <a:solidFill>
                <a:schemeClr val="tx1">
                  <a:lumMod val="50000"/>
                  <a:lumOff val="50000"/>
                </a:schemeClr>
              </a:solidFill>
              <a:latin typeface="Calibri" panose="020F0502020204030204" pitchFamily="34" charset="0"/>
              <a:cs typeface="Calibri" panose="020F0502020204030204" pitchFamily="34" charset="0"/>
            </a:endParaRPr>
          </a:p>
          <a:p>
            <a:endParaRPr lang="en-US" sz="2000" dirty="0">
              <a:solidFill>
                <a:schemeClr val="tx1">
                  <a:lumMod val="50000"/>
                  <a:lumOff val="50000"/>
                </a:schemeClr>
              </a:solidFill>
              <a:latin typeface="Calibri" panose="020F0502020204030204" pitchFamily="34" charset="0"/>
              <a:cs typeface="Calibri" panose="020F0502020204030204" pitchFamily="34" charset="0"/>
            </a:endParaRPr>
          </a:p>
          <a:p>
            <a:pPr marL="0" marR="0">
              <a:lnSpc>
                <a:spcPct val="115000"/>
              </a:lnSpc>
              <a:spcBef>
                <a:spcPts val="0"/>
              </a:spcBef>
              <a:spcAft>
                <a:spcPts val="1000"/>
              </a:spcAft>
            </a:pPr>
            <a:endParaRPr lang="en-US" sz="2000" dirty="0">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endParaRPr>
          </a:p>
          <a:p>
            <a:endParaRPr lang="en-US" dirty="0">
              <a:solidFill>
                <a:schemeClr val="tx1">
                  <a:lumMod val="50000"/>
                  <a:lumOff val="50000"/>
                </a:schemeClr>
              </a:solidFill>
            </a:endParaRPr>
          </a:p>
          <a:p>
            <a:endParaRPr lang="en-US" dirty="0"/>
          </a:p>
        </p:txBody>
      </p:sp>
    </p:spTree>
    <p:extLst>
      <p:ext uri="{BB962C8B-B14F-4D97-AF65-F5344CB8AC3E}">
        <p14:creationId xmlns:p14="http://schemas.microsoft.com/office/powerpoint/2010/main" val="26862644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AB181-17AB-492B-9ED9-2D03278E9716}"/>
              </a:ext>
            </a:extLst>
          </p:cNvPr>
          <p:cNvSpPr>
            <a:spLocks noGrp="1"/>
          </p:cNvSpPr>
          <p:nvPr>
            <p:ph type="title"/>
          </p:nvPr>
        </p:nvSpPr>
        <p:spPr>
          <a:xfrm>
            <a:off x="924675" y="825357"/>
            <a:ext cx="10580302" cy="1099457"/>
          </a:xfrm>
        </p:spPr>
        <p:txBody>
          <a:bodyPr vert="horz" lIns="91440" tIns="45720" rIns="91440" bIns="45720" rtlCol="0" anchor="t">
            <a:normAutofit fontScale="90000"/>
          </a:bodyPr>
          <a:lstStyle/>
          <a:p>
            <a:r>
              <a:rPr lang="en-US" sz="4000" b="1" dirty="0">
                <a:latin typeface="Calibri" panose="020F0502020204030204" pitchFamily="34" charset="0"/>
                <a:cs typeface="Calibri" panose="020F0502020204030204" pitchFamily="34" charset="0"/>
              </a:rPr>
              <a:t>Questions?</a:t>
            </a:r>
            <a:br>
              <a:rPr lang="en-US" dirty="0"/>
            </a:br>
            <a:br>
              <a:rPr lang="en-US" dirty="0"/>
            </a:br>
            <a:br>
              <a:rPr lang="en-US" dirty="0"/>
            </a:br>
            <a:endParaRPr lang="en-US" sz="2200" dirty="0">
              <a:solidFill>
                <a:schemeClr val="tx1">
                  <a:lumMod val="50000"/>
                  <a:lumOff val="50000"/>
                </a:schemeClr>
              </a:solidFill>
            </a:endParaRPr>
          </a:p>
        </p:txBody>
      </p:sp>
      <p:sp>
        <p:nvSpPr>
          <p:cNvPr id="3" name="TextBox 2">
            <a:extLst>
              <a:ext uri="{FF2B5EF4-FFF2-40B4-BE49-F238E27FC236}">
                <a16:creationId xmlns:a16="http://schemas.microsoft.com/office/drawing/2014/main" id="{BB3FDC9A-7C55-4ECF-9610-F33864886F6D}"/>
              </a:ext>
            </a:extLst>
          </p:cNvPr>
          <p:cNvSpPr txBox="1"/>
          <p:nvPr/>
        </p:nvSpPr>
        <p:spPr>
          <a:xfrm>
            <a:off x="996594" y="2090172"/>
            <a:ext cx="8856323" cy="3046988"/>
          </a:xfrm>
          <a:prstGeom prst="rect">
            <a:avLst/>
          </a:prstGeom>
          <a:noFill/>
        </p:spPr>
        <p:txBody>
          <a:bodyPr wrap="square" rtlCol="0">
            <a:spAutoFit/>
          </a:bodyPr>
          <a:lstStyle/>
          <a:p>
            <a:r>
              <a:rPr lang="en-US" sz="2400" dirty="0">
                <a:solidFill>
                  <a:schemeClr val="tx1">
                    <a:lumMod val="50000"/>
                    <a:lumOff val="50000"/>
                  </a:schemeClr>
                </a:solidFill>
              </a:rPr>
              <a:t>Thank you for spending this time with me!  Feel free to call me for information, advice or a pep-talk! Good luck to all </a:t>
            </a:r>
            <a:r>
              <a:rPr lang="en-US" sz="2400">
                <a:solidFill>
                  <a:schemeClr val="tx1">
                    <a:lumMod val="50000"/>
                    <a:lumOff val="50000"/>
                  </a:schemeClr>
                </a:solidFill>
              </a:rPr>
              <a:t>of you!</a:t>
            </a:r>
            <a:endParaRPr lang="en-US" sz="2400" dirty="0">
              <a:solidFill>
                <a:schemeClr val="tx1">
                  <a:lumMod val="50000"/>
                  <a:lumOff val="50000"/>
                </a:schemeClr>
              </a:solidFill>
            </a:endParaRPr>
          </a:p>
          <a:p>
            <a:endParaRPr lang="en-US" sz="2400" dirty="0">
              <a:solidFill>
                <a:schemeClr val="tx1">
                  <a:lumMod val="50000"/>
                  <a:lumOff val="50000"/>
                </a:schemeClr>
              </a:solidFill>
            </a:endParaRPr>
          </a:p>
          <a:p>
            <a:endParaRPr lang="en-US" sz="2400" dirty="0">
              <a:solidFill>
                <a:schemeClr val="tx1">
                  <a:lumMod val="50000"/>
                  <a:lumOff val="50000"/>
                </a:schemeClr>
              </a:solidFill>
            </a:endParaRPr>
          </a:p>
          <a:p>
            <a:r>
              <a:rPr lang="en-US" sz="2400" dirty="0">
                <a:solidFill>
                  <a:schemeClr val="tx1">
                    <a:lumMod val="50000"/>
                    <a:lumOff val="50000"/>
                  </a:schemeClr>
                </a:solidFill>
              </a:rPr>
              <a:t>Beverly James</a:t>
            </a:r>
          </a:p>
          <a:p>
            <a:r>
              <a:rPr lang="en-US" sz="2400" dirty="0">
                <a:solidFill>
                  <a:schemeClr val="tx1">
                    <a:lumMod val="50000"/>
                    <a:lumOff val="50000"/>
                  </a:schemeClr>
                </a:solidFill>
                <a:hlinkClick r:id="rId2"/>
              </a:rPr>
              <a:t>beverlyjames33@gmail.com</a:t>
            </a:r>
            <a:endParaRPr lang="en-US" sz="2400" dirty="0">
              <a:solidFill>
                <a:schemeClr val="tx1">
                  <a:lumMod val="50000"/>
                  <a:lumOff val="50000"/>
                </a:schemeClr>
              </a:solidFill>
            </a:endParaRPr>
          </a:p>
          <a:p>
            <a:r>
              <a:rPr lang="en-US" sz="2400" dirty="0">
                <a:solidFill>
                  <a:schemeClr val="tx1">
                    <a:lumMod val="50000"/>
                    <a:lumOff val="50000"/>
                  </a:schemeClr>
                </a:solidFill>
              </a:rPr>
              <a:t>206-660-1447</a:t>
            </a:r>
          </a:p>
        </p:txBody>
      </p:sp>
    </p:spTree>
    <p:extLst>
      <p:ext uri="{BB962C8B-B14F-4D97-AF65-F5344CB8AC3E}">
        <p14:creationId xmlns:p14="http://schemas.microsoft.com/office/powerpoint/2010/main" val="2860903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E4243-EDB4-40EC-A16C-0FC971E9CF7F}"/>
              </a:ext>
            </a:extLst>
          </p:cNvPr>
          <p:cNvSpPr>
            <a:spLocks noGrp="1"/>
          </p:cNvSpPr>
          <p:nvPr>
            <p:ph type="title"/>
          </p:nvPr>
        </p:nvSpPr>
        <p:spPr/>
        <p:txBody>
          <a:bodyPr>
            <a:normAutofit/>
          </a:bodyPr>
          <a:lstStyle/>
          <a:p>
            <a:r>
              <a:rPr lang="en-US" sz="5400" dirty="0">
                <a:latin typeface="Calibri" panose="020F0502020204030204" pitchFamily="34" charset="0"/>
                <a:cs typeface="Calibri" panose="020F0502020204030204" pitchFamily="34" charset="0"/>
              </a:rPr>
              <a:t>Agenda</a:t>
            </a:r>
          </a:p>
        </p:txBody>
      </p:sp>
      <p:sp>
        <p:nvSpPr>
          <p:cNvPr id="3" name="Content Placeholder 2">
            <a:extLst>
              <a:ext uri="{FF2B5EF4-FFF2-40B4-BE49-F238E27FC236}">
                <a16:creationId xmlns:a16="http://schemas.microsoft.com/office/drawing/2014/main" id="{A14FB93F-EA99-4E3B-AEFE-2599F6CE590C}"/>
              </a:ext>
            </a:extLst>
          </p:cNvPr>
          <p:cNvSpPr>
            <a:spLocks noGrp="1"/>
          </p:cNvSpPr>
          <p:nvPr>
            <p:ph idx="1"/>
          </p:nvPr>
        </p:nvSpPr>
        <p:spPr/>
        <p:txBody>
          <a:bodyPr>
            <a:normAutofit/>
          </a:bodyPr>
          <a:lstStyle/>
          <a:p>
            <a:pPr>
              <a:buFont typeface="Arial" panose="020B0604020202020204" pitchFamily="34" charset="0"/>
              <a:buChar char="•"/>
            </a:pPr>
            <a:r>
              <a:rPr lang="en-US" sz="2800" dirty="0">
                <a:solidFill>
                  <a:schemeClr val="tx1">
                    <a:lumMod val="50000"/>
                    <a:lumOff val="50000"/>
                  </a:schemeClr>
                </a:solidFill>
                <a:latin typeface="Calibri" panose="020F0502020204030204" pitchFamily="34" charset="0"/>
                <a:cs typeface="Calibri" panose="020F0502020204030204" pitchFamily="34" charset="0"/>
              </a:rPr>
              <a:t>What is underwriting and what are you selling?</a:t>
            </a:r>
          </a:p>
          <a:p>
            <a:pPr>
              <a:buFont typeface="Arial" panose="020B0604020202020204" pitchFamily="34" charset="0"/>
              <a:buChar char="•"/>
            </a:pPr>
            <a:r>
              <a:rPr lang="en-US" sz="2800" dirty="0">
                <a:solidFill>
                  <a:schemeClr val="tx1">
                    <a:lumMod val="50000"/>
                    <a:lumOff val="50000"/>
                  </a:schemeClr>
                </a:solidFill>
                <a:latin typeface="Calibri" panose="020F0502020204030204" pitchFamily="34" charset="0"/>
                <a:cs typeface="Calibri" panose="020F0502020204030204" pitchFamily="34" charset="0"/>
              </a:rPr>
              <a:t>Sales Process</a:t>
            </a:r>
          </a:p>
          <a:p>
            <a:pPr>
              <a:buFont typeface="Arial" panose="020B0604020202020204" pitchFamily="34" charset="0"/>
              <a:buChar char="•"/>
            </a:pPr>
            <a:r>
              <a:rPr lang="en-US" sz="2800" dirty="0">
                <a:solidFill>
                  <a:schemeClr val="tx1">
                    <a:lumMod val="50000"/>
                    <a:lumOff val="50000"/>
                  </a:schemeClr>
                </a:solidFill>
                <a:latin typeface="Calibri" panose="020F0502020204030204" pitchFamily="34" charset="0"/>
                <a:cs typeface="Calibri" panose="020F0502020204030204" pitchFamily="34" charset="0"/>
              </a:rPr>
              <a:t>Unique Sales Proposition for Desert Soul Media</a:t>
            </a:r>
          </a:p>
          <a:p>
            <a:pPr>
              <a:buFont typeface="Arial" panose="020B0604020202020204" pitchFamily="34" charset="0"/>
              <a:buChar char="•"/>
            </a:pPr>
            <a:r>
              <a:rPr lang="en-US" sz="2800" dirty="0">
                <a:solidFill>
                  <a:schemeClr val="tx1">
                    <a:lumMod val="50000"/>
                    <a:lumOff val="50000"/>
                  </a:schemeClr>
                </a:solidFill>
                <a:latin typeface="Calibri" panose="020F0502020204030204" pitchFamily="34" charset="0"/>
                <a:cs typeface="Calibri" panose="020F0502020204030204" pitchFamily="34" charset="0"/>
              </a:rPr>
              <a:t>Let’s practice!</a:t>
            </a:r>
          </a:p>
          <a:p>
            <a:pPr>
              <a:buFont typeface="Arial" panose="020B0604020202020204" pitchFamily="34" charset="0"/>
              <a:buChar char="•"/>
            </a:pPr>
            <a:r>
              <a:rPr lang="en-US" sz="2800" dirty="0">
                <a:solidFill>
                  <a:schemeClr val="tx1">
                    <a:lumMod val="50000"/>
                    <a:lumOff val="50000"/>
                  </a:schemeClr>
                </a:solidFill>
                <a:latin typeface="Calibri" panose="020F0502020204030204" pitchFamily="34" charset="0"/>
                <a:cs typeface="Calibri" panose="020F0502020204030204" pitchFamily="34" charset="0"/>
              </a:rPr>
              <a:t>Copy Guidelines</a:t>
            </a:r>
          </a:p>
          <a:p>
            <a:pPr>
              <a:buFont typeface="Arial" panose="020B0604020202020204" pitchFamily="34" charset="0"/>
              <a:buChar char="•"/>
            </a:pPr>
            <a:r>
              <a:rPr lang="en-US" sz="2800" dirty="0">
                <a:solidFill>
                  <a:schemeClr val="tx1">
                    <a:lumMod val="50000"/>
                    <a:lumOff val="50000"/>
                  </a:schemeClr>
                </a:solidFill>
                <a:latin typeface="Calibri" panose="020F0502020204030204" pitchFamily="34" charset="0"/>
                <a:cs typeface="Calibri" panose="020F0502020204030204" pitchFamily="34" charset="0"/>
              </a:rPr>
              <a:t>Questions</a:t>
            </a:r>
          </a:p>
        </p:txBody>
      </p:sp>
    </p:spTree>
    <p:extLst>
      <p:ext uri="{BB962C8B-B14F-4D97-AF65-F5344CB8AC3E}">
        <p14:creationId xmlns:p14="http://schemas.microsoft.com/office/powerpoint/2010/main" val="1332063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E4243-EDB4-40EC-A16C-0FC971E9CF7F}"/>
              </a:ext>
            </a:extLst>
          </p:cNvPr>
          <p:cNvSpPr>
            <a:spLocks noGrp="1"/>
          </p:cNvSpPr>
          <p:nvPr>
            <p:ph type="title"/>
          </p:nvPr>
        </p:nvSpPr>
        <p:spPr/>
        <p:txBody>
          <a:bodyPr>
            <a:normAutofit fontScale="90000"/>
          </a:bodyPr>
          <a:lstStyle/>
          <a:p>
            <a:r>
              <a:rPr lang="en-US" sz="5400" dirty="0">
                <a:latin typeface="Calibri" panose="020F0502020204030204" pitchFamily="34" charset="0"/>
                <a:cs typeface="Calibri" panose="020F0502020204030204" pitchFamily="34" charset="0"/>
              </a:rPr>
              <a:t>What the heck is underwriting?</a:t>
            </a:r>
          </a:p>
        </p:txBody>
      </p:sp>
      <p:sp>
        <p:nvSpPr>
          <p:cNvPr id="3" name="Content Placeholder 2">
            <a:extLst>
              <a:ext uri="{FF2B5EF4-FFF2-40B4-BE49-F238E27FC236}">
                <a16:creationId xmlns:a16="http://schemas.microsoft.com/office/drawing/2014/main" id="{A14FB93F-EA99-4E3B-AEFE-2599F6CE590C}"/>
              </a:ext>
            </a:extLst>
          </p:cNvPr>
          <p:cNvSpPr>
            <a:spLocks noGrp="1"/>
          </p:cNvSpPr>
          <p:nvPr>
            <p:ph idx="1"/>
          </p:nvPr>
        </p:nvSpPr>
        <p:spPr>
          <a:xfrm>
            <a:off x="677334" y="1770171"/>
            <a:ext cx="8596668" cy="3880773"/>
          </a:xfrm>
        </p:spPr>
        <p:txBody>
          <a:bodyPr>
            <a:noAutofit/>
          </a:bodyPr>
          <a:lstStyle/>
          <a:p>
            <a:pPr>
              <a:buFont typeface="Arial" panose="020B0604020202020204" pitchFamily="34" charset="0"/>
              <a:buChar char="•"/>
            </a:pPr>
            <a:r>
              <a:rPr lang="en-US" sz="2400" dirty="0">
                <a:solidFill>
                  <a:schemeClr val="tx1">
                    <a:lumMod val="50000"/>
                    <a:lumOff val="50000"/>
                  </a:schemeClr>
                </a:solidFill>
                <a:latin typeface="Calibri" panose="020F0502020204030204" pitchFamily="34" charset="0"/>
                <a:cs typeface="Calibri" panose="020F0502020204030204" pitchFamily="34" charset="0"/>
              </a:rPr>
              <a:t>An underwriting spot, known as sponsor credit is an announcement made on public broadcasting outlets, especially in the United States, in exchange for funding. </a:t>
            </a:r>
          </a:p>
          <a:p>
            <a:pPr>
              <a:buFont typeface="Arial" panose="020B0604020202020204" pitchFamily="34" charset="0"/>
              <a:buChar char="•"/>
            </a:pPr>
            <a:r>
              <a:rPr lang="en-US" sz="2400" dirty="0">
                <a:solidFill>
                  <a:schemeClr val="tx1">
                    <a:lumMod val="50000"/>
                    <a:lumOff val="50000"/>
                  </a:schemeClr>
                </a:solidFill>
                <a:latin typeface="Calibri" panose="020F0502020204030204" pitchFamily="34" charset="0"/>
                <a:cs typeface="Calibri" panose="020F0502020204030204" pitchFamily="34" charset="0"/>
              </a:rPr>
              <a:t>These spots usually mention the name of the sponsor and can resemble traditional television advertisements in commercial broadcasting only to a limited extent.</a:t>
            </a:r>
          </a:p>
          <a:p>
            <a:pPr>
              <a:buFont typeface="Arial" panose="020B0604020202020204" pitchFamily="34" charset="0"/>
              <a:buChar char="•"/>
            </a:pPr>
            <a:r>
              <a:rPr lang="en-US" sz="2400" dirty="0">
                <a:solidFill>
                  <a:schemeClr val="tx1">
                    <a:lumMod val="50000"/>
                    <a:lumOff val="50000"/>
                  </a:schemeClr>
                </a:solidFill>
                <a:latin typeface="Calibri" panose="020F0502020204030204" pitchFamily="34" charset="0"/>
                <a:cs typeface="Calibri" panose="020F0502020204030204" pitchFamily="34" charset="0"/>
              </a:rPr>
              <a:t>Under the terms of a public broadcaster's license from the Federal Communications Commission, such spots are prohibited from being promotional (such as making product claims, using superlatives, or being more than 30 seconds long) or making any sort of "call to action”.</a:t>
            </a:r>
          </a:p>
        </p:txBody>
      </p:sp>
    </p:spTree>
    <p:extLst>
      <p:ext uri="{BB962C8B-B14F-4D97-AF65-F5344CB8AC3E}">
        <p14:creationId xmlns:p14="http://schemas.microsoft.com/office/powerpoint/2010/main" val="2050464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E4243-EDB4-40EC-A16C-0FC971E9CF7F}"/>
              </a:ext>
            </a:extLst>
          </p:cNvPr>
          <p:cNvSpPr>
            <a:spLocks noGrp="1"/>
          </p:cNvSpPr>
          <p:nvPr>
            <p:ph type="title"/>
          </p:nvPr>
        </p:nvSpPr>
        <p:spPr/>
        <p:txBody>
          <a:bodyPr>
            <a:normAutofit/>
          </a:bodyPr>
          <a:lstStyle/>
          <a:p>
            <a:r>
              <a:rPr lang="en-US" sz="5400" b="1" dirty="0">
                <a:latin typeface="Calibri" panose="020F0502020204030204" pitchFamily="34" charset="0"/>
                <a:cs typeface="Calibri" panose="020F0502020204030204" pitchFamily="34" charset="0"/>
              </a:rPr>
              <a:t>What are you selling?</a:t>
            </a:r>
          </a:p>
        </p:txBody>
      </p:sp>
      <p:sp>
        <p:nvSpPr>
          <p:cNvPr id="3" name="Content Placeholder 2">
            <a:extLst>
              <a:ext uri="{FF2B5EF4-FFF2-40B4-BE49-F238E27FC236}">
                <a16:creationId xmlns:a16="http://schemas.microsoft.com/office/drawing/2014/main" id="{A14FB93F-EA99-4E3B-AEFE-2599F6CE590C}"/>
              </a:ext>
            </a:extLst>
          </p:cNvPr>
          <p:cNvSpPr>
            <a:spLocks noGrp="1"/>
          </p:cNvSpPr>
          <p:nvPr>
            <p:ph idx="1"/>
          </p:nvPr>
        </p:nvSpPr>
        <p:spPr>
          <a:xfrm>
            <a:off x="677334" y="1870032"/>
            <a:ext cx="8596668" cy="4489671"/>
          </a:xfrm>
        </p:spPr>
        <p:txBody>
          <a:bodyPr>
            <a:normAutofit fontScale="85000" lnSpcReduction="20000"/>
          </a:bodyPr>
          <a:lstStyle/>
          <a:p>
            <a:pPr>
              <a:buFont typeface="Arial" panose="020B0604020202020204" pitchFamily="34" charset="0"/>
              <a:buChar char="•"/>
            </a:pPr>
            <a:r>
              <a:rPr lang="en-US" sz="2800" dirty="0">
                <a:solidFill>
                  <a:schemeClr val="tx1">
                    <a:lumMod val="50000"/>
                    <a:lumOff val="50000"/>
                  </a:schemeClr>
                </a:solidFill>
                <a:latin typeface="Calibri" panose="020F0502020204030204" pitchFamily="34" charset="0"/>
                <a:cs typeface="Calibri" panose="020F0502020204030204" pitchFamily="34" charset="0"/>
              </a:rPr>
              <a:t>Why should people support Radio Phoenix?</a:t>
            </a:r>
          </a:p>
          <a:p>
            <a:pPr>
              <a:buFont typeface="Arial" panose="020B0604020202020204" pitchFamily="34" charset="0"/>
              <a:buChar char="•"/>
            </a:pPr>
            <a:r>
              <a:rPr lang="en-US" sz="2800" dirty="0">
                <a:solidFill>
                  <a:schemeClr val="tx1">
                    <a:lumMod val="50000"/>
                    <a:lumOff val="50000"/>
                  </a:schemeClr>
                </a:solidFill>
                <a:latin typeface="Calibri" panose="020F0502020204030204" pitchFamily="34" charset="0"/>
                <a:cs typeface="Calibri" panose="020F0502020204030204" pitchFamily="34" charset="0"/>
              </a:rPr>
              <a:t>Jazz radio- unique American music form</a:t>
            </a:r>
          </a:p>
          <a:p>
            <a:pPr>
              <a:buFont typeface="Arial" panose="020B0604020202020204" pitchFamily="34" charset="0"/>
              <a:buChar char="•"/>
            </a:pPr>
            <a:r>
              <a:rPr lang="en-US" sz="2800" dirty="0">
                <a:solidFill>
                  <a:schemeClr val="tx1">
                    <a:lumMod val="50000"/>
                    <a:lumOff val="50000"/>
                  </a:schemeClr>
                </a:solidFill>
                <a:latin typeface="Calibri" panose="020F0502020204030204" pitchFamily="34" charset="0"/>
                <a:cs typeface="Calibri" panose="020F0502020204030204" pitchFamily="34" charset="0"/>
              </a:rPr>
              <a:t>Local focus- harder and harder to find local coverage</a:t>
            </a:r>
          </a:p>
          <a:p>
            <a:pPr>
              <a:buFont typeface="Arial" panose="020B0604020202020204" pitchFamily="34" charset="0"/>
              <a:buChar char="•"/>
            </a:pPr>
            <a:r>
              <a:rPr lang="en-US" sz="2800" dirty="0">
                <a:solidFill>
                  <a:schemeClr val="tx1">
                    <a:lumMod val="50000"/>
                    <a:lumOff val="50000"/>
                  </a:schemeClr>
                </a:solidFill>
                <a:latin typeface="Calibri" panose="020F0502020204030204" pitchFamily="34" charset="0"/>
                <a:cs typeface="Calibri" panose="020F0502020204030204" pitchFamily="34" charset="0"/>
              </a:rPr>
              <a:t>Diverse audience- hard to reach audience</a:t>
            </a:r>
          </a:p>
          <a:p>
            <a:pPr>
              <a:buFont typeface="Arial" panose="020B0604020202020204" pitchFamily="34" charset="0"/>
              <a:buChar char="•"/>
            </a:pPr>
            <a:r>
              <a:rPr lang="en-US" sz="2800" dirty="0">
                <a:solidFill>
                  <a:schemeClr val="tx1">
                    <a:lumMod val="50000"/>
                    <a:lumOff val="50000"/>
                  </a:schemeClr>
                </a:solidFill>
                <a:latin typeface="Calibri" panose="020F0502020204030204" pitchFamily="34" charset="0"/>
                <a:cs typeface="Calibri" panose="020F0502020204030204" pitchFamily="34" charset="0"/>
              </a:rPr>
              <a:t>Spending power of audience</a:t>
            </a:r>
          </a:p>
          <a:p>
            <a:pPr>
              <a:buFont typeface="Arial" panose="020B0604020202020204" pitchFamily="34" charset="0"/>
              <a:buChar char="•"/>
            </a:pPr>
            <a:r>
              <a:rPr lang="en-US" sz="2800" dirty="0">
                <a:solidFill>
                  <a:schemeClr val="tx1">
                    <a:lumMod val="50000"/>
                    <a:lumOff val="50000"/>
                  </a:schemeClr>
                </a:solidFill>
                <a:latin typeface="Calibri" panose="020F0502020204030204" pitchFamily="34" charset="0"/>
                <a:cs typeface="Calibri" panose="020F0502020204030204" pitchFamily="34" charset="0"/>
              </a:rPr>
              <a:t>Cultural connection- one of few places where people of different cultures come together</a:t>
            </a:r>
          </a:p>
          <a:p>
            <a:pPr>
              <a:buFont typeface="Arial" panose="020B0604020202020204" pitchFamily="34" charset="0"/>
              <a:buChar char="•"/>
            </a:pPr>
            <a:r>
              <a:rPr lang="en-US" sz="2800" dirty="0">
                <a:solidFill>
                  <a:schemeClr val="tx1">
                    <a:lumMod val="50000"/>
                    <a:lumOff val="50000"/>
                  </a:schemeClr>
                </a:solidFill>
                <a:latin typeface="Calibri" panose="020F0502020204030204" pitchFamily="34" charset="0"/>
                <a:cs typeface="Calibri" panose="020F0502020204030204" pitchFamily="34" charset="0"/>
              </a:rPr>
              <a:t>Only Black owned FCC license in Arizona</a:t>
            </a:r>
          </a:p>
          <a:p>
            <a:pPr>
              <a:buFont typeface="Arial" panose="020B0604020202020204" pitchFamily="34" charset="0"/>
              <a:buChar char="•"/>
            </a:pPr>
            <a:r>
              <a:rPr lang="en-US" sz="2800" dirty="0">
                <a:solidFill>
                  <a:schemeClr val="tx1">
                    <a:lumMod val="50000"/>
                    <a:lumOff val="50000"/>
                  </a:schemeClr>
                </a:solidFill>
                <a:latin typeface="Calibri" panose="020F0502020204030204" pitchFamily="34" charset="0"/>
                <a:cs typeface="Calibri" panose="020F0502020204030204" pitchFamily="34" charset="0"/>
              </a:rPr>
              <a:t>International reach- world wide</a:t>
            </a:r>
          </a:p>
          <a:p>
            <a:pPr>
              <a:buFont typeface="Arial" panose="020B0604020202020204" pitchFamily="34" charset="0"/>
              <a:buChar char="•"/>
            </a:pPr>
            <a:r>
              <a:rPr lang="en-US" sz="2800" dirty="0">
                <a:solidFill>
                  <a:schemeClr val="tx1">
                    <a:lumMod val="50000"/>
                    <a:lumOff val="50000"/>
                  </a:schemeClr>
                </a:solidFill>
                <a:latin typeface="Calibri" panose="020F0502020204030204" pitchFamily="34" charset="0"/>
                <a:cs typeface="Calibri" panose="020F0502020204030204" pitchFamily="34" charset="0"/>
              </a:rPr>
              <a:t>Diverse programming- wouldn’t exist without public media</a:t>
            </a:r>
          </a:p>
          <a:p>
            <a:pPr>
              <a:buFont typeface="Arial" panose="020B0604020202020204" pitchFamily="34" charset="0"/>
              <a:buChar char="•"/>
            </a:pPr>
            <a:r>
              <a:rPr lang="en-US" sz="2800" dirty="0">
                <a:solidFill>
                  <a:schemeClr val="tx1">
                    <a:lumMod val="50000"/>
                    <a:lumOff val="50000"/>
                  </a:schemeClr>
                </a:solidFill>
                <a:latin typeface="Calibri" panose="020F0502020204030204" pitchFamily="34" charset="0"/>
                <a:cs typeface="Calibri" panose="020F0502020204030204" pitchFamily="34" charset="0"/>
              </a:rPr>
              <a:t>Talk, sing, connect- slogan to be used. </a:t>
            </a:r>
          </a:p>
        </p:txBody>
      </p:sp>
    </p:spTree>
    <p:extLst>
      <p:ext uri="{BB962C8B-B14F-4D97-AF65-F5344CB8AC3E}">
        <p14:creationId xmlns:p14="http://schemas.microsoft.com/office/powerpoint/2010/main" val="4134991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E4243-EDB4-40EC-A16C-0FC971E9CF7F}"/>
              </a:ext>
            </a:extLst>
          </p:cNvPr>
          <p:cNvSpPr>
            <a:spLocks noGrp="1"/>
          </p:cNvSpPr>
          <p:nvPr>
            <p:ph type="title"/>
          </p:nvPr>
        </p:nvSpPr>
        <p:spPr/>
        <p:txBody>
          <a:bodyPr>
            <a:normAutofit/>
          </a:bodyPr>
          <a:lstStyle/>
          <a:p>
            <a:r>
              <a:rPr lang="en-US" sz="5400" b="1" dirty="0">
                <a:latin typeface="Calibri" panose="020F0502020204030204" pitchFamily="34" charset="0"/>
                <a:cs typeface="Calibri" panose="020F0502020204030204" pitchFamily="34" charset="0"/>
              </a:rPr>
              <a:t>It’s your Audience!</a:t>
            </a:r>
          </a:p>
        </p:txBody>
      </p:sp>
      <p:sp>
        <p:nvSpPr>
          <p:cNvPr id="3" name="Content Placeholder 2">
            <a:extLst>
              <a:ext uri="{FF2B5EF4-FFF2-40B4-BE49-F238E27FC236}">
                <a16:creationId xmlns:a16="http://schemas.microsoft.com/office/drawing/2014/main" id="{A14FB93F-EA99-4E3B-AEFE-2599F6CE590C}"/>
              </a:ext>
            </a:extLst>
          </p:cNvPr>
          <p:cNvSpPr>
            <a:spLocks noGrp="1"/>
          </p:cNvSpPr>
          <p:nvPr>
            <p:ph idx="1"/>
          </p:nvPr>
        </p:nvSpPr>
        <p:spPr>
          <a:xfrm>
            <a:off x="677334" y="1870032"/>
            <a:ext cx="8596668" cy="3880773"/>
          </a:xfrm>
        </p:spPr>
        <p:txBody>
          <a:bodyPr>
            <a:normAutofit/>
          </a:bodyPr>
          <a:lstStyle/>
          <a:p>
            <a:pPr>
              <a:buFont typeface="Arial" panose="020B0604020202020204" pitchFamily="34" charset="0"/>
              <a:buChar char="•"/>
            </a:pPr>
            <a:r>
              <a:rPr lang="en-US" sz="2400" dirty="0">
                <a:solidFill>
                  <a:schemeClr val="tx1">
                    <a:lumMod val="50000"/>
                    <a:lumOff val="50000"/>
                  </a:schemeClr>
                </a:solidFill>
                <a:latin typeface="Calibri" panose="020F0502020204030204" pitchFamily="34" charset="0"/>
                <a:cs typeface="Calibri" panose="020F0502020204030204" pitchFamily="34" charset="0"/>
              </a:rPr>
              <a:t>Connection to community</a:t>
            </a:r>
          </a:p>
          <a:p>
            <a:pPr>
              <a:buFont typeface="Arial" panose="020B0604020202020204" pitchFamily="34" charset="0"/>
              <a:buChar char="•"/>
            </a:pPr>
            <a:r>
              <a:rPr lang="en-US" sz="2400" dirty="0">
                <a:solidFill>
                  <a:schemeClr val="tx1">
                    <a:lumMod val="50000"/>
                    <a:lumOff val="50000"/>
                  </a:schemeClr>
                </a:solidFill>
                <a:latin typeface="Calibri" panose="020F0502020204030204" pitchFamily="34" charset="0"/>
                <a:cs typeface="Calibri" panose="020F0502020204030204" pitchFamily="34" charset="0"/>
              </a:rPr>
              <a:t>Authenticity</a:t>
            </a:r>
          </a:p>
          <a:p>
            <a:pPr>
              <a:buFont typeface="Arial" panose="020B0604020202020204" pitchFamily="34" charset="0"/>
              <a:buChar char="•"/>
            </a:pPr>
            <a:r>
              <a:rPr lang="en-US" sz="2400" dirty="0">
                <a:solidFill>
                  <a:schemeClr val="tx1">
                    <a:lumMod val="50000"/>
                    <a:lumOff val="50000"/>
                  </a:schemeClr>
                </a:solidFill>
                <a:latin typeface="Calibri" panose="020F0502020204030204" pitchFamily="34" charset="0"/>
                <a:cs typeface="Calibri" panose="020F0502020204030204" pitchFamily="34" charset="0"/>
              </a:rPr>
              <a:t>Credibility</a:t>
            </a:r>
          </a:p>
          <a:p>
            <a:pPr>
              <a:buFont typeface="Arial" panose="020B0604020202020204" pitchFamily="34" charset="0"/>
              <a:buChar char="•"/>
            </a:pPr>
            <a:r>
              <a:rPr lang="en-US" sz="2400" dirty="0">
                <a:solidFill>
                  <a:schemeClr val="tx1">
                    <a:lumMod val="50000"/>
                    <a:lumOff val="50000"/>
                  </a:schemeClr>
                </a:solidFill>
                <a:latin typeface="Calibri" panose="020F0502020204030204" pitchFamily="34" charset="0"/>
                <a:cs typeface="Calibri" panose="020F0502020204030204" pitchFamily="34" charset="0"/>
              </a:rPr>
              <a:t>Association</a:t>
            </a:r>
          </a:p>
          <a:p>
            <a:pPr>
              <a:buFont typeface="Arial" panose="020B0604020202020204" pitchFamily="34" charset="0"/>
              <a:buChar char="•"/>
            </a:pPr>
            <a:r>
              <a:rPr lang="en-US" sz="2400" dirty="0">
                <a:solidFill>
                  <a:schemeClr val="tx1">
                    <a:lumMod val="50000"/>
                    <a:lumOff val="50000"/>
                  </a:schemeClr>
                </a:solidFill>
                <a:latin typeface="Calibri" panose="020F0502020204030204" pitchFamily="34" charset="0"/>
                <a:cs typeface="Calibri" panose="020F0502020204030204" pitchFamily="34" charset="0"/>
              </a:rPr>
              <a:t>Non-cluttered environment</a:t>
            </a:r>
          </a:p>
          <a:p>
            <a:pPr>
              <a:buFont typeface="Arial" panose="020B0604020202020204" pitchFamily="34" charset="0"/>
              <a:buChar char="•"/>
            </a:pPr>
            <a:r>
              <a:rPr lang="en-US" sz="2400" dirty="0">
                <a:solidFill>
                  <a:schemeClr val="tx1">
                    <a:lumMod val="50000"/>
                    <a:lumOff val="50000"/>
                  </a:schemeClr>
                </a:solidFill>
                <a:latin typeface="Calibri" panose="020F0502020204030204" pitchFamily="34" charset="0"/>
                <a:cs typeface="Calibri" panose="020F0502020204030204" pitchFamily="34" charset="0"/>
              </a:rPr>
              <a:t>Halo Effect of public radio underwriting</a:t>
            </a:r>
          </a:p>
        </p:txBody>
      </p:sp>
    </p:spTree>
    <p:extLst>
      <p:ext uri="{BB962C8B-B14F-4D97-AF65-F5344CB8AC3E}">
        <p14:creationId xmlns:p14="http://schemas.microsoft.com/office/powerpoint/2010/main" val="4225365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E4243-EDB4-40EC-A16C-0FC971E9CF7F}"/>
              </a:ext>
            </a:extLst>
          </p:cNvPr>
          <p:cNvSpPr>
            <a:spLocks noGrp="1"/>
          </p:cNvSpPr>
          <p:nvPr>
            <p:ph type="title"/>
          </p:nvPr>
        </p:nvSpPr>
        <p:spPr/>
        <p:txBody>
          <a:bodyPr>
            <a:normAutofit/>
          </a:bodyPr>
          <a:lstStyle/>
          <a:p>
            <a:r>
              <a:rPr lang="en-US" sz="5400" b="1" dirty="0">
                <a:latin typeface="Calibri" panose="020F0502020204030204" pitchFamily="34" charset="0"/>
                <a:cs typeface="Calibri" panose="020F0502020204030204" pitchFamily="34" charset="0"/>
              </a:rPr>
              <a:t>Sales process overview</a:t>
            </a:r>
          </a:p>
        </p:txBody>
      </p:sp>
      <p:sp>
        <p:nvSpPr>
          <p:cNvPr id="3" name="Content Placeholder 2">
            <a:extLst>
              <a:ext uri="{FF2B5EF4-FFF2-40B4-BE49-F238E27FC236}">
                <a16:creationId xmlns:a16="http://schemas.microsoft.com/office/drawing/2014/main" id="{A14FB93F-EA99-4E3B-AEFE-2599F6CE590C}"/>
              </a:ext>
            </a:extLst>
          </p:cNvPr>
          <p:cNvSpPr>
            <a:spLocks noGrp="1"/>
          </p:cNvSpPr>
          <p:nvPr>
            <p:ph idx="1"/>
          </p:nvPr>
        </p:nvSpPr>
        <p:spPr>
          <a:xfrm>
            <a:off x="1119122" y="1930400"/>
            <a:ext cx="8596668" cy="3880773"/>
          </a:xfrm>
        </p:spPr>
        <p:txBody>
          <a:bodyPr>
            <a:normAutofit/>
          </a:bodyPr>
          <a:lstStyle/>
          <a:p>
            <a:pPr>
              <a:buFont typeface="Arial" panose="020B0604020202020204" pitchFamily="34" charset="0"/>
              <a:buChar char="•"/>
            </a:pPr>
            <a:r>
              <a:rPr lang="en-US" sz="2400" dirty="0">
                <a:solidFill>
                  <a:schemeClr val="tx1">
                    <a:lumMod val="50000"/>
                    <a:lumOff val="50000"/>
                  </a:schemeClr>
                </a:solidFill>
                <a:latin typeface="Calibri" panose="020F0502020204030204" pitchFamily="34" charset="0"/>
                <a:cs typeface="Calibri" panose="020F0502020204030204" pitchFamily="34" charset="0"/>
              </a:rPr>
              <a:t>Prospecting</a:t>
            </a:r>
          </a:p>
          <a:p>
            <a:pPr>
              <a:buFont typeface="Arial" panose="020B0604020202020204" pitchFamily="34" charset="0"/>
              <a:buChar char="•"/>
            </a:pPr>
            <a:r>
              <a:rPr lang="en-US" sz="2400" dirty="0">
                <a:solidFill>
                  <a:schemeClr val="tx1">
                    <a:lumMod val="50000"/>
                    <a:lumOff val="50000"/>
                  </a:schemeClr>
                </a:solidFill>
                <a:latin typeface="Calibri" panose="020F0502020204030204" pitchFamily="34" charset="0"/>
                <a:cs typeface="Calibri" panose="020F0502020204030204" pitchFamily="34" charset="0"/>
              </a:rPr>
              <a:t>Getting an appointment</a:t>
            </a:r>
          </a:p>
          <a:p>
            <a:pPr>
              <a:buFont typeface="Arial" panose="020B0604020202020204" pitchFamily="34" charset="0"/>
              <a:buChar char="•"/>
            </a:pPr>
            <a:r>
              <a:rPr lang="en-US" sz="2400" dirty="0">
                <a:solidFill>
                  <a:schemeClr val="tx1">
                    <a:lumMod val="50000"/>
                    <a:lumOff val="50000"/>
                  </a:schemeClr>
                </a:solidFill>
                <a:latin typeface="Calibri" panose="020F0502020204030204" pitchFamily="34" charset="0"/>
                <a:cs typeface="Calibri" panose="020F0502020204030204" pitchFamily="34" charset="0"/>
              </a:rPr>
              <a:t>Needs analysis</a:t>
            </a:r>
          </a:p>
          <a:p>
            <a:pPr>
              <a:buFont typeface="Arial" panose="020B0604020202020204" pitchFamily="34" charset="0"/>
              <a:buChar char="•"/>
            </a:pPr>
            <a:r>
              <a:rPr lang="en-US" sz="2400" dirty="0">
                <a:solidFill>
                  <a:schemeClr val="tx1">
                    <a:lumMod val="50000"/>
                    <a:lumOff val="50000"/>
                  </a:schemeClr>
                </a:solidFill>
                <a:latin typeface="Calibri" panose="020F0502020204030204" pitchFamily="34" charset="0"/>
                <a:cs typeface="Calibri" panose="020F0502020204030204" pitchFamily="34" charset="0"/>
              </a:rPr>
              <a:t>Successful schedules</a:t>
            </a:r>
          </a:p>
          <a:p>
            <a:pPr>
              <a:buFont typeface="Arial" panose="020B0604020202020204" pitchFamily="34" charset="0"/>
              <a:buChar char="•"/>
            </a:pPr>
            <a:r>
              <a:rPr lang="en-US" sz="2400" dirty="0">
                <a:solidFill>
                  <a:schemeClr val="tx1">
                    <a:lumMod val="50000"/>
                    <a:lumOff val="50000"/>
                  </a:schemeClr>
                </a:solidFill>
                <a:latin typeface="Calibri" panose="020F0502020204030204" pitchFamily="34" charset="0"/>
                <a:cs typeface="Calibri" panose="020F0502020204030204" pitchFamily="34" charset="0"/>
              </a:rPr>
              <a:t>Creating and presenting a proposal</a:t>
            </a:r>
          </a:p>
          <a:p>
            <a:pPr>
              <a:buFont typeface="Arial" panose="020B0604020202020204" pitchFamily="34" charset="0"/>
              <a:buChar char="•"/>
            </a:pPr>
            <a:r>
              <a:rPr lang="en-US" sz="2400" dirty="0">
                <a:solidFill>
                  <a:schemeClr val="tx1">
                    <a:lumMod val="50000"/>
                    <a:lumOff val="50000"/>
                  </a:schemeClr>
                </a:solidFill>
                <a:latin typeface="Calibri" panose="020F0502020204030204" pitchFamily="34" charset="0"/>
                <a:cs typeface="Calibri" panose="020F0502020204030204" pitchFamily="34" charset="0"/>
              </a:rPr>
              <a:t>Follow up</a:t>
            </a:r>
          </a:p>
        </p:txBody>
      </p:sp>
    </p:spTree>
    <p:extLst>
      <p:ext uri="{BB962C8B-B14F-4D97-AF65-F5344CB8AC3E}">
        <p14:creationId xmlns:p14="http://schemas.microsoft.com/office/powerpoint/2010/main" val="2566997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E4243-EDB4-40EC-A16C-0FC971E9CF7F}"/>
              </a:ext>
            </a:extLst>
          </p:cNvPr>
          <p:cNvSpPr>
            <a:spLocks noGrp="1"/>
          </p:cNvSpPr>
          <p:nvPr>
            <p:ph type="title"/>
          </p:nvPr>
        </p:nvSpPr>
        <p:spPr/>
        <p:txBody>
          <a:bodyPr>
            <a:normAutofit/>
          </a:bodyPr>
          <a:lstStyle/>
          <a:p>
            <a:r>
              <a:rPr lang="en-US" sz="5400" b="1" dirty="0">
                <a:latin typeface="Calibri" panose="020F0502020204030204" pitchFamily="34" charset="0"/>
                <a:cs typeface="Calibri" panose="020F0502020204030204" pitchFamily="34" charset="0"/>
              </a:rPr>
              <a:t>Prospecting</a:t>
            </a:r>
          </a:p>
        </p:txBody>
      </p:sp>
      <p:sp>
        <p:nvSpPr>
          <p:cNvPr id="3" name="Content Placeholder 2">
            <a:extLst>
              <a:ext uri="{FF2B5EF4-FFF2-40B4-BE49-F238E27FC236}">
                <a16:creationId xmlns:a16="http://schemas.microsoft.com/office/drawing/2014/main" id="{A14FB93F-EA99-4E3B-AEFE-2599F6CE590C}"/>
              </a:ext>
            </a:extLst>
          </p:cNvPr>
          <p:cNvSpPr>
            <a:spLocks noGrp="1"/>
          </p:cNvSpPr>
          <p:nvPr>
            <p:ph idx="1"/>
          </p:nvPr>
        </p:nvSpPr>
        <p:spPr>
          <a:xfrm>
            <a:off x="835031" y="2008480"/>
            <a:ext cx="8281274" cy="4612248"/>
          </a:xfrm>
        </p:spPr>
        <p:txBody>
          <a:bodyPr>
            <a:normAutofit/>
          </a:bodyPr>
          <a:lstStyle/>
          <a:p>
            <a:pPr>
              <a:buFont typeface="Arial" panose="020B0604020202020204" pitchFamily="34" charset="0"/>
              <a:buChar char="•"/>
            </a:pPr>
            <a:r>
              <a:rPr lang="en-US" sz="2400" dirty="0">
                <a:solidFill>
                  <a:schemeClr val="tx1">
                    <a:lumMod val="50000"/>
                    <a:lumOff val="50000"/>
                  </a:schemeClr>
                </a:solidFill>
                <a:latin typeface="Calibri" panose="020F0502020204030204" pitchFamily="34" charset="0"/>
                <a:cs typeface="Calibri" panose="020F0502020204030204" pitchFamily="34" charset="0"/>
              </a:rPr>
              <a:t>If you can identify businesses, non-profits and government agencies that are in sync with your audience, your chances of success are much greater. </a:t>
            </a:r>
          </a:p>
          <a:p>
            <a:pPr>
              <a:buFont typeface="Arial" panose="020B0604020202020204" pitchFamily="34" charset="0"/>
              <a:buChar char="•"/>
            </a:pPr>
            <a:r>
              <a:rPr lang="en-US" sz="2400" dirty="0">
                <a:solidFill>
                  <a:schemeClr val="tx1">
                    <a:lumMod val="50000"/>
                    <a:lumOff val="50000"/>
                  </a:schemeClr>
                </a:solidFill>
                <a:latin typeface="Calibri" panose="020F0502020204030204" pitchFamily="34" charset="0"/>
                <a:cs typeface="Calibri" panose="020F0502020204030204" pitchFamily="34" charset="0"/>
              </a:rPr>
              <a:t>Prospecting is all about preparation first. </a:t>
            </a:r>
          </a:p>
          <a:p>
            <a:pPr>
              <a:buFont typeface="Arial" panose="020B0604020202020204" pitchFamily="34" charset="0"/>
              <a:buChar char="•"/>
            </a:pPr>
            <a:r>
              <a:rPr lang="en-US" sz="2400" dirty="0">
                <a:solidFill>
                  <a:schemeClr val="tx1">
                    <a:lumMod val="50000"/>
                    <a:lumOff val="50000"/>
                  </a:schemeClr>
                </a:solidFill>
                <a:latin typeface="Calibri" panose="020F0502020204030204" pitchFamily="34" charset="0"/>
                <a:cs typeface="Calibri" panose="020F0502020204030204" pitchFamily="34" charset="0"/>
              </a:rPr>
              <a:t>The more you know about them going in, the more knowledgeable you’ll sound. </a:t>
            </a:r>
          </a:p>
          <a:p>
            <a:pPr>
              <a:buFont typeface="Arial" panose="020B0604020202020204" pitchFamily="34" charset="0"/>
              <a:buChar char="•"/>
            </a:pPr>
            <a:r>
              <a:rPr lang="en-US" sz="2400" dirty="0">
                <a:solidFill>
                  <a:schemeClr val="tx1">
                    <a:lumMod val="50000"/>
                    <a:lumOff val="50000"/>
                  </a:schemeClr>
                </a:solidFill>
                <a:latin typeface="Calibri" panose="020F0502020204030204" pitchFamily="34" charset="0"/>
                <a:cs typeface="Calibri" panose="020F0502020204030204" pitchFamily="34" charset="0"/>
              </a:rPr>
              <a:t>It’s good to start with “warm leads”</a:t>
            </a:r>
          </a:p>
          <a:p>
            <a:pPr>
              <a:buFont typeface="Arial" panose="020B0604020202020204" pitchFamily="34" charset="0"/>
              <a:buChar char="•"/>
            </a:pPr>
            <a:r>
              <a:rPr lang="en-US" sz="2400" dirty="0">
                <a:solidFill>
                  <a:schemeClr val="tx1">
                    <a:lumMod val="50000"/>
                    <a:lumOff val="50000"/>
                  </a:schemeClr>
                </a:solidFill>
                <a:latin typeface="Calibri" panose="020F0502020204030204" pitchFamily="34" charset="0"/>
                <a:cs typeface="Calibri" panose="020F0502020204030204" pitchFamily="34" charset="0"/>
              </a:rPr>
              <a:t>Then comes the dreaded cold calling. </a:t>
            </a:r>
          </a:p>
        </p:txBody>
      </p:sp>
    </p:spTree>
    <p:extLst>
      <p:ext uri="{BB962C8B-B14F-4D97-AF65-F5344CB8AC3E}">
        <p14:creationId xmlns:p14="http://schemas.microsoft.com/office/powerpoint/2010/main" val="1322080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E4243-EDB4-40EC-A16C-0FC971E9CF7F}"/>
              </a:ext>
            </a:extLst>
          </p:cNvPr>
          <p:cNvSpPr>
            <a:spLocks noGrp="1"/>
          </p:cNvSpPr>
          <p:nvPr>
            <p:ph type="title"/>
          </p:nvPr>
        </p:nvSpPr>
        <p:spPr/>
        <p:txBody>
          <a:bodyPr>
            <a:normAutofit/>
          </a:bodyPr>
          <a:lstStyle/>
          <a:p>
            <a:r>
              <a:rPr lang="en-US" sz="5400" b="1" dirty="0">
                <a:latin typeface="Calibri" panose="020F0502020204030204" pitchFamily="34" charset="0"/>
                <a:cs typeface="Calibri" panose="020F0502020204030204" pitchFamily="34" charset="0"/>
              </a:rPr>
              <a:t>Prospecting</a:t>
            </a:r>
          </a:p>
        </p:txBody>
      </p:sp>
      <p:sp>
        <p:nvSpPr>
          <p:cNvPr id="3" name="Content Placeholder 2">
            <a:extLst>
              <a:ext uri="{FF2B5EF4-FFF2-40B4-BE49-F238E27FC236}">
                <a16:creationId xmlns:a16="http://schemas.microsoft.com/office/drawing/2014/main" id="{A14FB93F-EA99-4E3B-AEFE-2599F6CE590C}"/>
              </a:ext>
            </a:extLst>
          </p:cNvPr>
          <p:cNvSpPr>
            <a:spLocks noGrp="1"/>
          </p:cNvSpPr>
          <p:nvPr>
            <p:ph idx="1"/>
          </p:nvPr>
        </p:nvSpPr>
        <p:spPr>
          <a:xfrm>
            <a:off x="496264" y="1833819"/>
            <a:ext cx="8596668" cy="4612248"/>
          </a:xfrm>
        </p:spPr>
        <p:txBody>
          <a:bodyPr>
            <a:normAutofit fontScale="92500" lnSpcReduction="20000"/>
          </a:bodyPr>
          <a:lstStyle/>
          <a:p>
            <a:pPr lvl="1">
              <a:lnSpc>
                <a:spcPct val="107000"/>
              </a:lnSpc>
              <a:spcBef>
                <a:spcPts val="0"/>
              </a:spcBef>
              <a:buFont typeface="Arial" panose="020B0604020202020204" pitchFamily="34" charset="0"/>
              <a:buChar char="•"/>
            </a:pPr>
            <a:r>
              <a:rPr lang="en-US" sz="22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t>Who are the businesses and non-profits who have the most affinity with your audience?</a:t>
            </a:r>
          </a:p>
          <a:p>
            <a:pPr marL="457200" lvl="1" indent="0">
              <a:lnSpc>
                <a:spcPct val="107000"/>
              </a:lnSpc>
              <a:spcBef>
                <a:spcPts val="0"/>
              </a:spcBef>
              <a:buNone/>
            </a:pPr>
            <a:endParaRPr lang="en-US" sz="22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buFont typeface="Arial" panose="020B0604020202020204" pitchFamily="34" charset="0"/>
              <a:buChar char="•"/>
            </a:pPr>
            <a:r>
              <a:rPr lang="en-US" sz="22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t>Who has the most capacity to spend with you and how much is that?</a:t>
            </a:r>
          </a:p>
          <a:p>
            <a:pPr marL="457200" lvl="1" indent="0">
              <a:lnSpc>
                <a:spcPct val="107000"/>
              </a:lnSpc>
              <a:spcBef>
                <a:spcPts val="0"/>
              </a:spcBef>
              <a:buNone/>
            </a:pPr>
            <a:endParaRPr lang="en-US" sz="22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buFont typeface="Arial" panose="020B0604020202020204" pitchFamily="34" charset="0"/>
              <a:buChar char="•"/>
            </a:pPr>
            <a:r>
              <a:rPr lang="en-US" sz="22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t>What are the other local media options in Phoenix?</a:t>
            </a:r>
          </a:p>
          <a:p>
            <a:pPr marL="457200" lvl="1" indent="0">
              <a:lnSpc>
                <a:spcPct val="107000"/>
              </a:lnSpc>
              <a:spcBef>
                <a:spcPts val="0"/>
              </a:spcBef>
              <a:buNone/>
            </a:pPr>
            <a:endParaRPr lang="en-US" sz="22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buFont typeface="Arial" panose="020B0604020202020204" pitchFamily="34" charset="0"/>
              <a:buChar char="•"/>
            </a:pPr>
            <a:r>
              <a:rPr lang="en-US" sz="22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t>Where would you fit in with those other choices?</a:t>
            </a:r>
          </a:p>
          <a:p>
            <a:pPr marL="457200" lvl="1" indent="0">
              <a:lnSpc>
                <a:spcPct val="107000"/>
              </a:lnSpc>
              <a:spcBef>
                <a:spcPts val="0"/>
              </a:spcBef>
              <a:buNone/>
            </a:pPr>
            <a:endParaRPr lang="en-US" sz="22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buFont typeface="Arial" panose="020B0604020202020204" pitchFamily="34" charset="0"/>
              <a:buChar char="•"/>
            </a:pPr>
            <a:r>
              <a:rPr lang="en-US" sz="22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t>Who has done business with you before and why?</a:t>
            </a:r>
          </a:p>
          <a:p>
            <a:pPr marL="457200" lvl="1" indent="0">
              <a:lnSpc>
                <a:spcPct val="107000"/>
              </a:lnSpc>
              <a:spcBef>
                <a:spcPts val="0"/>
              </a:spcBef>
              <a:buNone/>
            </a:pPr>
            <a:endParaRPr lang="en-US" sz="22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buFont typeface="Arial" panose="020B0604020202020204" pitchFamily="34" charset="0"/>
              <a:buChar char="•"/>
            </a:pPr>
            <a:r>
              <a:rPr lang="en-US" sz="22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t>Chamber of Commerce and community connections</a:t>
            </a:r>
          </a:p>
          <a:p>
            <a:pPr marL="457200" lvl="1" indent="0">
              <a:lnSpc>
                <a:spcPct val="107000"/>
              </a:lnSpc>
              <a:spcBef>
                <a:spcPts val="0"/>
              </a:spcBef>
              <a:buNone/>
            </a:pPr>
            <a:endParaRPr lang="en-US" sz="22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buFont typeface="Arial" panose="020B0604020202020204" pitchFamily="34" charset="0"/>
              <a:buChar char="•"/>
            </a:pPr>
            <a:r>
              <a:rPr lang="en-US" sz="22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t>Board members- who do they know?</a:t>
            </a:r>
          </a:p>
          <a:p>
            <a:pPr lvl="1">
              <a:lnSpc>
                <a:spcPct val="107000"/>
              </a:lnSpc>
              <a:spcBef>
                <a:spcPts val="0"/>
              </a:spcBef>
              <a:buFont typeface="Arial" panose="020B0604020202020204" pitchFamily="34" charset="0"/>
              <a:buChar char="•"/>
            </a:pPr>
            <a:endParaRPr lang="en-US" sz="22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spcAft>
                <a:spcPts val="800"/>
              </a:spcAft>
              <a:buFont typeface="Arial" panose="020B0604020202020204" pitchFamily="34" charset="0"/>
              <a:buChar char="•"/>
            </a:pPr>
            <a:r>
              <a:rPr lang="en-US" sz="22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t>Who advertises on other radio stations/other Black media options?</a:t>
            </a:r>
          </a:p>
          <a:p>
            <a:pPr>
              <a:buFont typeface="Arial" panose="020B0604020202020204" pitchFamily="34" charset="0"/>
              <a:buChar char="•"/>
            </a:pPr>
            <a:endParaRPr lang="en-US" sz="2800" dirty="0">
              <a:solidFill>
                <a:schemeClr val="tx1">
                  <a:lumMod val="50000"/>
                  <a:lumOff val="50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3751044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700</TotalTime>
  <Words>2342</Words>
  <Application>Microsoft Office PowerPoint</Application>
  <PresentationFormat>Widescreen</PresentationFormat>
  <Paragraphs>308</Paragraphs>
  <Slides>29</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Arial</vt:lpstr>
      <vt:lpstr>Calibri</vt:lpstr>
      <vt:lpstr>Courier New</vt:lpstr>
      <vt:lpstr>Times New Roman</vt:lpstr>
      <vt:lpstr>Trebuchet MS</vt:lpstr>
      <vt:lpstr>Wingdings 3</vt:lpstr>
      <vt:lpstr>Facet</vt:lpstr>
      <vt:lpstr>Desert Soul Media KRDP/Radio Phoenix</vt:lpstr>
      <vt:lpstr>Welcome and Thank You!</vt:lpstr>
      <vt:lpstr>Agenda</vt:lpstr>
      <vt:lpstr>What the heck is underwriting?</vt:lpstr>
      <vt:lpstr>What are you selling?</vt:lpstr>
      <vt:lpstr>It’s your Audience!</vt:lpstr>
      <vt:lpstr>Sales process overview</vt:lpstr>
      <vt:lpstr>Prospecting</vt:lpstr>
      <vt:lpstr>Prospecting</vt:lpstr>
      <vt:lpstr>Prospects</vt:lpstr>
      <vt:lpstr>Prospects</vt:lpstr>
      <vt:lpstr>Six Levers of Influence-   convincing others to say yes.  </vt:lpstr>
      <vt:lpstr>Levers  </vt:lpstr>
      <vt:lpstr>Levers  </vt:lpstr>
      <vt:lpstr>Getting an Appointment  </vt:lpstr>
      <vt:lpstr>Let’s practice!  </vt:lpstr>
      <vt:lpstr>Needs Analysis  </vt:lpstr>
      <vt:lpstr>Needs Analysis-  </vt:lpstr>
      <vt:lpstr>Bonus Question:  </vt:lpstr>
      <vt:lpstr>Effective Scheduling   </vt:lpstr>
      <vt:lpstr>Building a Proposal   </vt:lpstr>
      <vt:lpstr>Building a Proposal   </vt:lpstr>
      <vt:lpstr>Building a proposal   </vt:lpstr>
      <vt:lpstr>Building a Proposal   </vt:lpstr>
      <vt:lpstr>Building a Proposal   </vt:lpstr>
      <vt:lpstr>Building a Proposal   </vt:lpstr>
      <vt:lpstr>Copy Guidelines   </vt:lpstr>
      <vt:lpstr>Tracking activity </vt:lpstr>
      <vt:lpstr>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Desert Soul Media</dc:title>
  <dc:creator>Beverly James</dc:creator>
  <cp:lastModifiedBy>Beverly James</cp:lastModifiedBy>
  <cp:revision>10</cp:revision>
  <dcterms:created xsi:type="dcterms:W3CDTF">2022-02-27T15:31:45Z</dcterms:created>
  <dcterms:modified xsi:type="dcterms:W3CDTF">2022-03-24T06:30:07Z</dcterms:modified>
</cp:coreProperties>
</file>